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342" r:id="rId2"/>
    <p:sldId id="458" r:id="rId3"/>
    <p:sldId id="459" r:id="rId4"/>
    <p:sldId id="497" r:id="rId5"/>
    <p:sldId id="460" r:id="rId6"/>
    <p:sldId id="466" r:id="rId7"/>
    <p:sldId id="467" r:id="rId8"/>
    <p:sldId id="468" r:id="rId9"/>
    <p:sldId id="469" r:id="rId10"/>
    <p:sldId id="472" r:id="rId11"/>
    <p:sldId id="498" r:id="rId12"/>
    <p:sldId id="501" r:id="rId13"/>
    <p:sldId id="505" r:id="rId14"/>
    <p:sldId id="502" r:id="rId15"/>
    <p:sldId id="503" r:id="rId16"/>
    <p:sldId id="523" r:id="rId17"/>
    <p:sldId id="506" r:id="rId18"/>
    <p:sldId id="477" r:id="rId19"/>
    <p:sldId id="478" r:id="rId20"/>
    <p:sldId id="507" r:id="rId21"/>
    <p:sldId id="508" r:id="rId22"/>
    <p:sldId id="524" r:id="rId23"/>
    <p:sldId id="525" r:id="rId24"/>
    <p:sldId id="526" r:id="rId25"/>
    <p:sldId id="482" r:id="rId26"/>
    <p:sldId id="483" r:id="rId27"/>
    <p:sldId id="481" r:id="rId28"/>
    <p:sldId id="511" r:id="rId29"/>
    <p:sldId id="512" r:id="rId30"/>
    <p:sldId id="528" r:id="rId31"/>
    <p:sldId id="527" r:id="rId32"/>
    <p:sldId id="494" r:id="rId33"/>
    <p:sldId id="495" r:id="rId34"/>
    <p:sldId id="465" r:id="rId35"/>
    <p:sldId id="463" r:id="rId36"/>
    <p:sldId id="464" r:id="rId37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9D890F"/>
    <a:srgbClr val="000000"/>
    <a:srgbClr val="FFCC66"/>
    <a:srgbClr val="222A37"/>
    <a:srgbClr val="284352"/>
    <a:srgbClr val="1A6B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6708" autoAdjust="0"/>
    <p:restoredTop sz="94660"/>
  </p:normalViewPr>
  <p:slideViewPr>
    <p:cSldViewPr snapToGrid="0">
      <p:cViewPr>
        <p:scale>
          <a:sx n="100" d="100"/>
          <a:sy n="100" d="100"/>
        </p:scale>
        <p:origin x="672" y="62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2086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4237D57E-1BC5-4DB1-AA16-6C14340D1B6D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BE07B4AC-3A0A-4365-B9D9-BE092ED8EA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4850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l">
              <a:defRPr sz="1300"/>
            </a:lvl1pPr>
          </a:lstStyle>
          <a:p>
            <a:r>
              <a:rPr lang="en-US"/>
              <a:t>Insert Title Here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72" tIns="46586" rIns="93172" bIns="46586" rtlCol="0"/>
          <a:lstStyle>
            <a:lvl1pPr algn="r">
              <a:defRPr sz="1300"/>
            </a:lvl1pPr>
          </a:lstStyle>
          <a:p>
            <a:fld id="{95BB807E-6ED4-458F-A0B1-BFC5227F24EC}" type="datetimeFigureOut">
              <a:rPr lang="en-US" smtClean="0"/>
              <a:t>9/23/2021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2" tIns="46586" rIns="93172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2" tIns="46586" rIns="93172" bIns="46586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2" tIns="46586" rIns="93172" bIns="46586" rtlCol="0" anchor="b"/>
          <a:lstStyle>
            <a:lvl1pPr algn="r">
              <a:defRPr sz="1300"/>
            </a:lvl1pPr>
          </a:lstStyle>
          <a:p>
            <a:fld id="{8ED24C1D-40A6-4244-BA3E-0D7487CEEA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414816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Franklin Gothic Medium Cond" panose="020B0606030402020204" pitchFamily="34" charset="0"/>
              </a:rPr>
              <a:t>Thank you for the gift of your time and attention.</a:t>
            </a:r>
          </a:p>
          <a:p>
            <a:endParaRPr lang="en-US" dirty="0">
              <a:latin typeface="Franklin Gothic Medium Cond" panose="020B0606030402020204" pitchFamily="34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6F98BAB-7158-4064-9599-70E325F2C1BB}" type="slidenum">
              <a:rPr lang="en-US" smtClean="0"/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1049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hyperlink" Target="http://adac.uaa.alaska.edu/" TargetMode="Externa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No 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9144000" cy="1622605"/>
          </a:xfrm>
        </p:spPr>
        <p:txBody>
          <a:bodyPr anchor="b">
            <a:normAutofit/>
          </a:bodyPr>
          <a:lstStyle>
            <a:lvl1pPr algn="ctr">
              <a:defRPr sz="48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sp>
        <p:nvSpPr>
          <p:cNvPr id="23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sp>
        <p:nvSpPr>
          <p:cNvPr id="24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  <p:pic>
        <p:nvPicPr>
          <p:cNvPr id="26" name="Picture 2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</p:spTree>
    <p:extLst>
      <p:ext uri="{BB962C8B-B14F-4D97-AF65-F5344CB8AC3E}">
        <p14:creationId xmlns:p14="http://schemas.microsoft.com/office/powerpoint/2010/main" val="17164916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_Med-Pictur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1887357"/>
            <a:ext cx="6761408" cy="1622605"/>
          </a:xfrm>
        </p:spPr>
        <p:txBody>
          <a:bodyPr anchor="b">
            <a:normAutofit/>
          </a:bodyPr>
          <a:lstStyle>
            <a:lvl1pPr algn="ctr">
              <a:defRPr sz="4000"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9" name="Subtitle 2"/>
          <p:cNvSpPr txBox="1">
            <a:spLocks/>
          </p:cNvSpPr>
          <p:nvPr userDrawn="1"/>
        </p:nvSpPr>
        <p:spPr>
          <a:xfrm>
            <a:off x="1524000" y="3595710"/>
            <a:ext cx="4016453" cy="4222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>
                <a:latin typeface="Franklin Gothic Book" panose="020B0503020102020204" pitchFamily="34" charset="0"/>
              </a:rPr>
              <a:t>A presentation by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2226" y="985323"/>
            <a:ext cx="5124315" cy="816286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8456583" y="2586038"/>
            <a:ext cx="3733800" cy="22447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6" name="TextBox 15"/>
          <p:cNvSpPr txBox="1"/>
          <p:nvPr userDrawn="1"/>
        </p:nvSpPr>
        <p:spPr>
          <a:xfrm>
            <a:off x="5067300" y="6488668"/>
            <a:ext cx="71246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sp>
        <p:nvSpPr>
          <p:cNvPr id="12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1522384" y="3999702"/>
            <a:ext cx="4213783" cy="1571625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2000">
                <a:latin typeface="Franklin Gothic Book" panose="020B0503020102020204" pitchFamily="34" charset="0"/>
              </a:defRPr>
            </a:lvl1pPr>
            <a:lvl5pPr>
              <a:defRPr/>
            </a:lvl5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Etc.</a:t>
            </a:r>
          </a:p>
        </p:txBody>
      </p:sp>
    </p:spTree>
    <p:extLst>
      <p:ext uri="{BB962C8B-B14F-4D97-AF65-F5344CB8AC3E}">
        <p14:creationId xmlns:p14="http://schemas.microsoft.com/office/powerpoint/2010/main" val="13756216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To insert a chart, choose</a:t>
            </a:r>
          </a:p>
          <a:p>
            <a:pPr lvl="0"/>
            <a:r>
              <a:rPr lang="en-US" dirty="0"/>
              <a:t>INSERT Tab&gt;CHART&gt;TEMPLATES</a:t>
            </a:r>
          </a:p>
          <a:p>
            <a:pPr lvl="0"/>
            <a:r>
              <a:rPr lang="en-US" dirty="0"/>
              <a:t>Select an ADAC Chart from the Templates Folder.  If you do not have anything charts in this folder or need another type of chart created, contact: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Jeff Kee </a:t>
            </a:r>
          </a:p>
          <a:p>
            <a:pPr lvl="0"/>
            <a:r>
              <a:rPr lang="en-US" dirty="0"/>
              <a:t>jakee@Alaska.edu.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730026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_Per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5" name="Content Placeholder 2"/>
          <p:cNvSpPr>
            <a:spLocks noGrp="1"/>
          </p:cNvSpPr>
          <p:nvPr>
            <p:ph sz="half" idx="10" hasCustomPrompt="1"/>
          </p:nvPr>
        </p:nvSpPr>
        <p:spPr>
          <a:xfrm>
            <a:off x="4791075" y="457199"/>
            <a:ext cx="6562725" cy="5719764"/>
          </a:xfrm>
        </p:spPr>
        <p:txBody>
          <a:bodyPr/>
          <a:lstStyle>
            <a:lvl1pPr marL="0" indent="0">
              <a:buNone/>
              <a:defRPr sz="1800" i="1" baseline="0">
                <a:solidFill>
                  <a:srgbClr val="FF0000"/>
                </a:solidFill>
                <a:latin typeface="Franklin Gothic Book" panose="020B0503020102020204" pitchFamily="34" charset="0"/>
              </a:defRPr>
            </a:lvl1pPr>
          </a:lstStyle>
          <a:p>
            <a:pPr lvl="0"/>
            <a:r>
              <a:rPr lang="en-US" dirty="0"/>
              <a:t>Insert Photo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2742332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Le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88620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4173946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67600" y="457199"/>
            <a:ext cx="3886201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7467601" y="1466849"/>
            <a:ext cx="388620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0292893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Block_Booken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947739"/>
          </a:xfrm>
        </p:spPr>
        <p:txBody>
          <a:bodyPr anchor="b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Chart</a:t>
            </a:r>
            <a:br>
              <a:rPr lang="en-US" dirty="0"/>
            </a:br>
            <a:r>
              <a:rPr lang="en-US" dirty="0"/>
              <a:t>Title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838201" y="1466849"/>
            <a:ext cx="3577570" cy="4134425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8" name="Text Placeholder 16"/>
          <p:cNvSpPr>
            <a:spLocks noGrp="1"/>
          </p:cNvSpPr>
          <p:nvPr>
            <p:ph type="body" sz="quarter" idx="18" hasCustomPrompt="1"/>
          </p:nvPr>
        </p:nvSpPr>
        <p:spPr>
          <a:xfrm>
            <a:off x="7776230" y="1466849"/>
            <a:ext cx="3577570" cy="4710113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6782740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 Far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28613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1" name="Picture Placeholder 3"/>
          <p:cNvSpPr>
            <a:spLocks noGrp="1" noChangeAspect="1"/>
          </p:cNvSpPr>
          <p:nvPr>
            <p:ph type="pic" sz="quarter" idx="18" hasCustomPrompt="1"/>
          </p:nvPr>
        </p:nvSpPr>
        <p:spPr>
          <a:xfrm>
            <a:off x="980598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2" name="Picture Placeholder 3"/>
          <p:cNvSpPr>
            <a:spLocks noGrp="1" noChangeAspect="1"/>
          </p:cNvSpPr>
          <p:nvPr>
            <p:ph type="pic" sz="quarter" idx="19" hasCustomPrompt="1"/>
          </p:nvPr>
        </p:nvSpPr>
        <p:spPr>
          <a:xfrm>
            <a:off x="7436645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3" name="Picture Placeholder 3"/>
          <p:cNvSpPr>
            <a:spLocks noGrp="1" noChangeAspect="1"/>
          </p:cNvSpPr>
          <p:nvPr>
            <p:ph type="pic" sz="quarter" idx="20" hasCustomPrompt="1"/>
          </p:nvPr>
        </p:nvSpPr>
        <p:spPr>
          <a:xfrm>
            <a:off x="5067301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4" name="Picture Placeholder 3"/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2697957" y="1014412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3" name="Picture Placeholder 3"/>
          <p:cNvSpPr>
            <a:spLocks noGrp="1" noChangeAspect="1"/>
          </p:cNvSpPr>
          <p:nvPr>
            <p:ph type="pic" sz="quarter" idx="22" hasCustomPrompt="1"/>
          </p:nvPr>
        </p:nvSpPr>
        <p:spPr>
          <a:xfrm>
            <a:off x="328613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4" name="Picture Placeholder 3"/>
          <p:cNvSpPr>
            <a:spLocks noGrp="1" noChangeAspect="1"/>
          </p:cNvSpPr>
          <p:nvPr>
            <p:ph type="pic" sz="quarter" idx="23" hasCustomPrompt="1"/>
          </p:nvPr>
        </p:nvSpPr>
        <p:spPr>
          <a:xfrm>
            <a:off x="980598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5" name="Picture Placeholder 3"/>
          <p:cNvSpPr>
            <a:spLocks noGrp="1" noChangeAspect="1"/>
          </p:cNvSpPr>
          <p:nvPr>
            <p:ph type="pic" sz="quarter" idx="24" hasCustomPrompt="1"/>
          </p:nvPr>
        </p:nvSpPr>
        <p:spPr>
          <a:xfrm>
            <a:off x="7436645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6" name="Picture Placeholder 3"/>
          <p:cNvSpPr>
            <a:spLocks noGrp="1" noChangeAspect="1"/>
          </p:cNvSpPr>
          <p:nvPr>
            <p:ph type="pic" sz="quarter" idx="25" hasCustomPrompt="1"/>
          </p:nvPr>
        </p:nvSpPr>
        <p:spPr>
          <a:xfrm>
            <a:off x="5067301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7" name="Picture Placeholder 3"/>
          <p:cNvSpPr>
            <a:spLocks noGrp="1" noChangeAspect="1"/>
          </p:cNvSpPr>
          <p:nvPr>
            <p:ph type="pic" sz="quarter" idx="26" hasCustomPrompt="1"/>
          </p:nvPr>
        </p:nvSpPr>
        <p:spPr>
          <a:xfrm>
            <a:off x="2697957" y="3400417"/>
            <a:ext cx="2057400" cy="20574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14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28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8"/>
            <a:ext cx="9553575" cy="557213"/>
          </a:xfrm>
        </p:spPr>
        <p:txBody>
          <a:bodyPr anchor="t">
            <a:normAutofit/>
          </a:bodyPr>
          <a:lstStyle>
            <a:lvl1pPr>
              <a:defRPr sz="3000" b="1">
                <a:latin typeface="Franklin Gothic Book" panose="020B0503020102020204" pitchFamily="34" charset="0"/>
              </a:defRPr>
            </a:lvl1pPr>
          </a:lstStyle>
          <a:p>
            <a:r>
              <a:rPr lang="en-US" dirty="0"/>
              <a:t>Slide Title</a:t>
            </a:r>
          </a:p>
        </p:txBody>
      </p:sp>
    </p:spTree>
    <p:extLst>
      <p:ext uri="{BB962C8B-B14F-4D97-AF65-F5344CB8AC3E}">
        <p14:creationId xmlns:p14="http://schemas.microsoft.com/office/powerpoint/2010/main" val="1494322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838201" y="1157288"/>
            <a:ext cx="10515600" cy="5019675"/>
          </a:xfrm>
        </p:spPr>
        <p:txBody>
          <a:bodyPr/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To change the number of Columns, go to:</a:t>
            </a:r>
          </a:p>
          <a:p>
            <a:pPr lvl="0"/>
            <a:r>
              <a:rPr lang="en-US" dirty="0"/>
              <a:t>HOME&gt;Paragraph&gt;Column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8223188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689538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157288"/>
            <a:ext cx="5181600" cy="444398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157288"/>
            <a:ext cx="5181600" cy="501967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0195249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157288"/>
            <a:ext cx="5157787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1619249"/>
            <a:ext cx="5157787" cy="3982025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157288"/>
            <a:ext cx="5183188" cy="4619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1619249"/>
            <a:ext cx="5183188" cy="4570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41981129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108357904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737835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642939"/>
            <a:ext cx="6172200" cy="5218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21395894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v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/>
          <p:cNvSpPr>
            <a:spLocks noGrp="1"/>
          </p:cNvSpPr>
          <p:nvPr>
            <p:ph type="pic" sz="quarter" idx="18"/>
          </p:nvPr>
        </p:nvSpPr>
        <p:spPr>
          <a:xfrm>
            <a:off x="0" y="609601"/>
            <a:ext cx="12192000" cy="499167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609600"/>
            <a:ext cx="5275262" cy="947738"/>
          </a:xfrm>
          <a:solidFill>
            <a:srgbClr val="000000">
              <a:alpha val="50000"/>
            </a:srgbClr>
          </a:solidFill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619250"/>
            <a:ext cx="5275262" cy="3982023"/>
          </a:xfrm>
          <a:solidFill>
            <a:srgbClr val="000000">
              <a:alpha val="50000"/>
            </a:srgbClr>
          </a:solidFill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9" name="Picture Placeholder 6"/>
          <p:cNvSpPr>
            <a:spLocks noGrp="1"/>
          </p:cNvSpPr>
          <p:nvPr>
            <p:ph type="pic" sz="quarter" idx="19"/>
          </p:nvPr>
        </p:nvSpPr>
        <p:spPr>
          <a:xfrm>
            <a:off x="4738688" y="5657169"/>
            <a:ext cx="7453312" cy="12008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89128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947738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1466850"/>
            <a:ext cx="3932237" cy="413442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215318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457199"/>
            <a:ext cx="10515600" cy="593726"/>
          </a:xfrm>
        </p:spPr>
        <p:txBody>
          <a:bodyPr anchor="b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157287"/>
            <a:ext cx="10515600" cy="501967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1864681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01212" y="365125"/>
            <a:ext cx="1652587" cy="5811838"/>
          </a:xfrm>
        </p:spPr>
        <p:txBody>
          <a:bodyPr vert="eaVert" anchor="t">
            <a:normAutofit/>
          </a:bodyPr>
          <a:lstStyle>
            <a:lvl1pPr>
              <a:defRPr sz="3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8805863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</p:spTree>
    <p:extLst>
      <p:ext uri="{BB962C8B-B14F-4D97-AF65-F5344CB8AC3E}">
        <p14:creationId xmlns:p14="http://schemas.microsoft.com/office/powerpoint/2010/main" val="3711313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/>
          <p:cNvSpPr>
            <a:spLocks noGrp="1"/>
          </p:cNvSpPr>
          <p:nvPr>
            <p:ph type="pic" sz="quarter" idx="11" hasCustomPrompt="1"/>
          </p:nvPr>
        </p:nvSpPr>
        <p:spPr>
          <a:xfrm>
            <a:off x="7932707" y="500063"/>
            <a:ext cx="36576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2" hasCustomPrompt="1"/>
          </p:nvPr>
        </p:nvSpPr>
        <p:spPr>
          <a:xfrm>
            <a:off x="7932707" y="3381376"/>
            <a:ext cx="18288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3" hasCustomPrompt="1"/>
          </p:nvPr>
        </p:nvSpPr>
        <p:spPr>
          <a:xfrm>
            <a:off x="10675907" y="3381376"/>
            <a:ext cx="914400" cy="2743200"/>
          </a:xfrm>
          <a:ln w="28575">
            <a:solidFill>
              <a:schemeClr val="tx1"/>
            </a:solidFill>
          </a:ln>
        </p:spPr>
        <p:txBody>
          <a:bodyPr>
            <a:normAutofit/>
          </a:bodyPr>
          <a:lstStyle>
            <a:lvl1pPr marL="0" indent="0">
              <a:buNone/>
              <a:defRPr sz="2000"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7" name="Picture Placeholder 3"/>
          <p:cNvSpPr>
            <a:spLocks noGrp="1" noChangeAspect="1"/>
          </p:cNvSpPr>
          <p:nvPr>
            <p:ph type="pic" sz="quarter" idx="14" hasCustomPrompt="1"/>
          </p:nvPr>
        </p:nvSpPr>
        <p:spPr>
          <a:xfrm>
            <a:off x="3155919" y="500062"/>
            <a:ext cx="4572000" cy="27432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 hasCustomPrompt="1"/>
          </p:nvPr>
        </p:nvSpPr>
        <p:spPr>
          <a:xfrm>
            <a:off x="3155919" y="3381376"/>
            <a:ext cx="4572000" cy="1828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16" hasCustomPrompt="1"/>
          </p:nvPr>
        </p:nvSpPr>
        <p:spPr>
          <a:xfrm>
            <a:off x="3155919" y="5438776"/>
            <a:ext cx="4572000" cy="685800"/>
          </a:xfrm>
          <a:ln w="28575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34027" y="608415"/>
            <a:ext cx="2913297" cy="230832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0" cap="none" spc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Picture</a:t>
            </a:r>
            <a:endParaRPr lang="en-US" sz="7200" b="0" cap="none" spc="0" baseline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  <a:p>
            <a:pPr algn="ctr"/>
            <a:r>
              <a:rPr lang="en-US" sz="7200" b="0" cap="none" spc="0" baseline="0" dirty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Frames</a:t>
            </a:r>
            <a:endParaRPr lang="en-US" sz="7200" b="0" cap="none" spc="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7" hasCustomPrompt="1"/>
          </p:nvPr>
        </p:nvSpPr>
        <p:spPr>
          <a:xfrm>
            <a:off x="838199" y="0"/>
            <a:ext cx="9553575" cy="361948"/>
          </a:xfrm>
        </p:spPr>
        <p:txBody>
          <a:bodyPr anchor="b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 dirty="0"/>
              <a:t>Place Title and Info Here</a:t>
            </a:r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8" hasCustomPrompt="1"/>
          </p:nvPr>
        </p:nvSpPr>
        <p:spPr>
          <a:xfrm>
            <a:off x="265081" y="2916739"/>
            <a:ext cx="2743200" cy="2379685"/>
          </a:xfrm>
          <a:ln w="28575">
            <a:noFill/>
          </a:ln>
        </p:spPr>
        <p:txBody>
          <a:bodyPr/>
          <a:lstStyle>
            <a:lvl1pPr marL="0" indent="0">
              <a:buNone/>
              <a:defRPr baseline="0"/>
            </a:lvl1pPr>
          </a:lstStyle>
          <a:p>
            <a:r>
              <a:rPr lang="en-US" dirty="0"/>
              <a:t>PLACE IMAGE HERE</a:t>
            </a:r>
          </a:p>
        </p:txBody>
      </p:sp>
    </p:spTree>
    <p:extLst>
      <p:ext uri="{BB962C8B-B14F-4D97-AF65-F5344CB8AC3E}">
        <p14:creationId xmlns:p14="http://schemas.microsoft.com/office/powerpoint/2010/main" val="39417947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17" y="0"/>
            <a:ext cx="12192000" cy="68580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420" y="2300314"/>
            <a:ext cx="5335925" cy="849995"/>
          </a:xfrm>
          <a:prstGeom prst="rect">
            <a:avLst/>
          </a:prstGeom>
        </p:spPr>
      </p:pic>
      <p:sp>
        <p:nvSpPr>
          <p:cNvPr id="28" name="TextBox 27"/>
          <p:cNvSpPr txBox="1"/>
          <p:nvPr userDrawn="1"/>
        </p:nvSpPr>
        <p:spPr>
          <a:xfrm>
            <a:off x="3616556" y="3320463"/>
            <a:ext cx="4955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Research for the Arctic Operator…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Franklin Gothic Book" panose="020B0503020102020204" pitchFamily="34" charset="0"/>
              </a:rPr>
              <a:t>For Today and For the Future</a:t>
            </a:r>
          </a:p>
        </p:txBody>
      </p:sp>
      <p:sp>
        <p:nvSpPr>
          <p:cNvPr id="13" name="TextBox 12"/>
          <p:cNvSpPr txBox="1"/>
          <p:nvPr userDrawn="1"/>
        </p:nvSpPr>
        <p:spPr>
          <a:xfrm>
            <a:off x="3616556" y="4136948"/>
            <a:ext cx="495565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>
                <a:latin typeface="Franklin Gothic Book" panose="020B0503020102020204" pitchFamily="34" charset="0"/>
                <a:hlinkClick r:id="rId4"/>
              </a:rPr>
              <a:t>http://adac.uaa.alaska.edu/</a:t>
            </a:r>
            <a:endParaRPr lang="en-US" sz="1400" dirty="0">
              <a:latin typeface="Franklin Gothic Book" panose="020B0503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6775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8233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microsoft.com/office/2007/relationships/hdphoto" Target="../media/hdphoto1.wdp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28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rgbClr val="284352">
                <a:lumMod val="82000"/>
              </a:srgbClr>
            </a:gs>
            <a:gs pos="0">
              <a:srgbClr val="1A6B6F"/>
            </a:gs>
            <a:gs pos="81000">
              <a:srgbClr val="222A37"/>
            </a:gs>
          </a:gsLst>
          <a:path path="circle">
            <a:fillToRect l="50000" t="-80000" r="50000" b="18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4" cstate="print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3578"/>
            <a:ext cx="3352799" cy="1127886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457200"/>
            <a:ext cx="10515600" cy="5937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157271"/>
            <a:ext cx="10515600" cy="50196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Box 6"/>
          <p:cNvSpPr txBox="1"/>
          <p:nvPr userDrawn="1"/>
        </p:nvSpPr>
        <p:spPr>
          <a:xfrm>
            <a:off x="0" y="5991859"/>
            <a:ext cx="7124699" cy="246221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dirty="0">
                <a:effectLst>
                  <a:outerShdw blurRad="63500" dist="38100" dir="5400000" algn="tl">
                    <a:srgbClr val="222A37"/>
                  </a:outerShdw>
                </a:effectLst>
                <a:latin typeface="Franklin Gothic Book" panose="020B0503020102020204" pitchFamily="34" charset="0"/>
              </a:rPr>
              <a:t>ADAC: Research for the Arctic Operator… For Today and For the Future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575" y="6343650"/>
            <a:ext cx="2685651" cy="42781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107" y="6343649"/>
            <a:ext cx="576620" cy="427815"/>
          </a:xfrm>
          <a:prstGeom prst="rect">
            <a:avLst/>
          </a:prstGeom>
        </p:spPr>
      </p:pic>
      <p:cxnSp>
        <p:nvCxnSpPr>
          <p:cNvPr id="12" name="Straight Connector 11"/>
          <p:cNvCxnSpPr/>
          <p:nvPr userDrawn="1"/>
        </p:nvCxnSpPr>
        <p:spPr>
          <a:xfrm>
            <a:off x="0" y="350838"/>
            <a:ext cx="12192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28" cstate="print">
            <a:extLst>
              <a:ext uri="{BEBA8EAE-BF5A-486C-A8C5-ECC9F3942E4B}">
                <a14:imgProps xmlns:a14="http://schemas.microsoft.com/office/drawing/2010/main">
                  <a14:imgLayer r:embed="rId29">
                    <a14:imgEffect>
                      <a14:saturation sa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2512" y="-230479"/>
            <a:ext cx="3459487" cy="79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407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64" r:id="rId4"/>
    <p:sldLayoutId id="2147483666" r:id="rId5"/>
    <p:sldLayoutId id="2147483667" r:id="rId6"/>
    <p:sldLayoutId id="2147483668" r:id="rId7"/>
    <p:sldLayoutId id="2147483663" r:id="rId8"/>
    <p:sldLayoutId id="2147483650" r:id="rId9"/>
    <p:sldLayoutId id="2147483651" r:id="rId10"/>
    <p:sldLayoutId id="2147483652" r:id="rId11"/>
    <p:sldLayoutId id="2147483653" r:id="rId12"/>
    <p:sldLayoutId id="2147483654" r:id="rId13"/>
    <p:sldLayoutId id="2147483655" r:id="rId14"/>
    <p:sldLayoutId id="2147483656" r:id="rId15"/>
    <p:sldLayoutId id="2147483665" r:id="rId16"/>
    <p:sldLayoutId id="2147483657" r:id="rId17"/>
    <p:sldLayoutId id="2147483658" r:id="rId18"/>
    <p:sldLayoutId id="2147483659" r:id="rId19"/>
    <p:sldLayoutId id="2147483662" r:id="rId20"/>
    <p:sldLayoutId id="2147483669" r:id="rId21"/>
    <p:sldLayoutId id="214748367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Franklin Gothic Book" panose="020B0503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2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Franklin Gothic Book" panose="020B05030201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1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tiff"/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9.tiff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29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emf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emf"/><Relationship Id="rId2" Type="http://schemas.openxmlformats.org/officeDocument/2006/relationships/image" Target="../media/image31.emf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3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emf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6.emf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emf"/><Relationship Id="rId2" Type="http://schemas.openxmlformats.org/officeDocument/2006/relationships/image" Target="../media/image40.emf"/><Relationship Id="rId1" Type="http://schemas.openxmlformats.org/officeDocument/2006/relationships/slideLayout" Target="../slideLayouts/slideLayout2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emf"/><Relationship Id="rId1" Type="http://schemas.openxmlformats.org/officeDocument/2006/relationships/slideLayout" Target="../slideLayouts/slideLayout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emf"/><Relationship Id="rId2" Type="http://schemas.openxmlformats.org/officeDocument/2006/relationships/image" Target="../media/image43.em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7.emf"/><Relationship Id="rId5" Type="http://schemas.openxmlformats.org/officeDocument/2006/relationships/image" Target="../media/image46.emf"/><Relationship Id="rId4" Type="http://schemas.openxmlformats.org/officeDocument/2006/relationships/image" Target="../media/image45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52.emf"/><Relationship Id="rId5" Type="http://schemas.openxmlformats.org/officeDocument/2006/relationships/image" Target="../media/image51.emf"/><Relationship Id="rId4" Type="http://schemas.openxmlformats.org/officeDocument/2006/relationships/image" Target="../media/image50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tiff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6.tiff"/><Relationship Id="rId4" Type="http://schemas.openxmlformats.org/officeDocument/2006/relationships/image" Target="../media/image55.tiff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tiff"/><Relationship Id="rId1" Type="http://schemas.openxmlformats.org/officeDocument/2006/relationships/slideLayout" Target="../slideLayouts/slideLayout2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tiff"/><Relationship Id="rId3" Type="http://schemas.openxmlformats.org/officeDocument/2006/relationships/image" Target="../media/image61.jpg"/><Relationship Id="rId7" Type="http://schemas.openxmlformats.org/officeDocument/2006/relationships/image" Target="../media/image65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64.jpg"/><Relationship Id="rId5" Type="http://schemas.openxmlformats.org/officeDocument/2006/relationships/image" Target="../media/image63.jpg"/><Relationship Id="rId10" Type="http://schemas.openxmlformats.org/officeDocument/2006/relationships/image" Target="../media/image68.jpeg"/><Relationship Id="rId4" Type="http://schemas.openxmlformats.org/officeDocument/2006/relationships/image" Target="../media/image62.jpeg"/><Relationship Id="rId9" Type="http://schemas.openxmlformats.org/officeDocument/2006/relationships/image" Target="../media/image67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13791" y="1887357"/>
            <a:ext cx="7271617" cy="1622605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3600" dirty="0"/>
              <a:t>ADAC Year 7 Annual Meeting</a:t>
            </a:r>
            <a:br>
              <a:rPr lang="en-US" sz="3600" dirty="0"/>
            </a:br>
            <a:r>
              <a:rPr lang="en-US" sz="3600" dirty="0"/>
              <a:t>ADAC Project Briefing</a:t>
            </a:r>
            <a:br>
              <a:rPr lang="en-US" sz="3600" dirty="0"/>
            </a:br>
            <a:r>
              <a:rPr lang="en-US" sz="3000" i="1" dirty="0">
                <a:solidFill>
                  <a:srgbClr val="FFFF00"/>
                </a:solidFill>
              </a:rPr>
              <a:t>“Photo-enhanced toxicity of dispersed and burned crude oil to Arctic mussels.”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1522384" y="4087290"/>
            <a:ext cx="3942995" cy="106680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00"/>
                </a:solidFill>
              </a:rPr>
              <a:t>Patrick Tomco, </a:t>
            </a:r>
            <a:r>
              <a:rPr lang="en-US" dirty="0" err="1">
                <a:solidFill>
                  <a:srgbClr val="FFFF00"/>
                </a:solidFill>
              </a:rPr>
              <a:t>Ph.D</a:t>
            </a:r>
            <a:endParaRPr lang="en-US" dirty="0">
              <a:solidFill>
                <a:srgbClr val="FFFF00"/>
              </a:solidFill>
            </a:endParaRPr>
          </a:p>
          <a:p>
            <a:r>
              <a:rPr lang="en-US" dirty="0">
                <a:solidFill>
                  <a:srgbClr val="FFFF00"/>
                </a:solidFill>
              </a:rPr>
              <a:t>Department of Chemistry</a:t>
            </a:r>
          </a:p>
          <a:p>
            <a:r>
              <a:rPr lang="en-US" dirty="0">
                <a:solidFill>
                  <a:srgbClr val="FFFF00"/>
                </a:solidFill>
              </a:rPr>
              <a:t>University of Alaska Anchorage</a:t>
            </a:r>
          </a:p>
          <a:p>
            <a:endParaRPr lang="en-US" dirty="0">
              <a:solidFill>
                <a:srgbClr val="FFFF00"/>
              </a:solidFill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26C818-778F-B043-95E3-557023BB99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29799" y="5310276"/>
            <a:ext cx="1050629" cy="105062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772664B-9C79-CA4A-91B8-A2FEEFEC31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60371" y="5217961"/>
            <a:ext cx="1235257" cy="1235257"/>
          </a:xfrm>
          <a:prstGeom prst="rect">
            <a:avLst/>
          </a:prstGeom>
        </p:spPr>
      </p:pic>
      <p:pic>
        <p:nvPicPr>
          <p:cNvPr id="9" name="Picture 8" descr="A picture containing drawing&#10;&#10;Description automatically generated">
            <a:extLst>
              <a:ext uri="{FF2B5EF4-FFF2-40B4-BE49-F238E27FC236}">
                <a16:creationId xmlns:a16="http://schemas.microsoft.com/office/drawing/2014/main" id="{CA52E029-A187-9F47-B367-B89943E0A2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2320" y="5312551"/>
            <a:ext cx="3136900" cy="1066800"/>
          </a:xfrm>
          <a:prstGeom prst="rect">
            <a:avLst/>
          </a:prstGeom>
        </p:spPr>
      </p:pic>
      <p:pic>
        <p:nvPicPr>
          <p:cNvPr id="10" name="Google Shape;219;p6">
            <a:extLst>
              <a:ext uri="{FF2B5EF4-FFF2-40B4-BE49-F238E27FC236}">
                <a16:creationId xmlns:a16="http://schemas.microsoft.com/office/drawing/2014/main" id="{25506F1A-1420-5E40-9456-BCD7200EA91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 l="12269" t="30660" r="32562" b="28745"/>
          <a:stretch/>
        </p:blipFill>
        <p:spPr>
          <a:xfrm>
            <a:off x="7651530" y="2669628"/>
            <a:ext cx="4469557" cy="2484462"/>
          </a:xfrm>
          <a:prstGeom prst="flowChartManualInput">
            <a:avLst/>
          </a:prstGeom>
          <a:noFill/>
          <a:ln>
            <a:noFill/>
          </a:ln>
        </p:spPr>
      </p:pic>
      <p:pic>
        <p:nvPicPr>
          <p:cNvPr id="11" name="Picture 10" descr="A picture containing indoor, black, photo, white&#10;&#10;Description automatically generated">
            <a:extLst>
              <a:ext uri="{FF2B5EF4-FFF2-40B4-BE49-F238E27FC236}">
                <a16:creationId xmlns:a16="http://schemas.microsoft.com/office/drawing/2014/main" id="{7CB1F600-7C15-1B4B-AA1F-FC1B75AF16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2894" t="31113" r="7484" b="9933"/>
          <a:stretch/>
        </p:blipFill>
        <p:spPr>
          <a:xfrm>
            <a:off x="8996855" y="954017"/>
            <a:ext cx="2974428" cy="1651740"/>
          </a:xfrm>
          <a:prstGeom prst="roundRect">
            <a:avLst>
              <a:gd name="adj" fmla="val 50000"/>
            </a:avLst>
          </a:prstGeom>
        </p:spPr>
      </p:pic>
    </p:spTree>
    <p:extLst>
      <p:ext uri="{BB962C8B-B14F-4D97-AF65-F5344CB8AC3E}">
        <p14:creationId xmlns:p14="http://schemas.microsoft.com/office/powerpoint/2010/main" val="41089171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19238" y="479238"/>
            <a:ext cx="11657148" cy="1037138"/>
          </a:xfrm>
        </p:spPr>
        <p:txBody>
          <a:bodyPr>
            <a:normAutofit/>
          </a:bodyPr>
          <a:lstStyle/>
          <a:p>
            <a:r>
              <a:rPr lang="en-US" sz="2800" i="1" dirty="0">
                <a:solidFill>
                  <a:srgbClr val="FFFF00"/>
                </a:solidFill>
              </a:rPr>
              <a:t>Photo-enhanced toxicity of dispersed and burned crude oil to Arctic mussels</a:t>
            </a:r>
            <a:endParaRPr lang="en-US" sz="2700" i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98749" y="1657060"/>
            <a:ext cx="7224221" cy="39239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700" b="1" u="sng" dirty="0"/>
              <a:t>Project Principal Investigator:</a:t>
            </a:r>
            <a:r>
              <a:rPr lang="en-US" sz="1700" b="1" dirty="0"/>
              <a:t> </a:t>
            </a:r>
          </a:p>
          <a:p>
            <a:pPr marL="0" indent="0">
              <a:buNone/>
            </a:pPr>
            <a:r>
              <a:rPr lang="en-US" sz="1700" dirty="0"/>
              <a:t>Patrick Tomco, </a:t>
            </a:r>
            <a:r>
              <a:rPr lang="en-US" sz="1700" dirty="0" err="1"/>
              <a:t>Ph.D</a:t>
            </a:r>
            <a:endParaRPr lang="en-US" sz="1600" dirty="0"/>
          </a:p>
          <a:p>
            <a:pPr marL="0" indent="0">
              <a:buNone/>
            </a:pPr>
            <a:r>
              <a:rPr lang="en-US" sz="1600" dirty="0"/>
              <a:t>University of Alaska Anchorage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u="sng" dirty="0"/>
              <a:t>Supporting Team:</a:t>
            </a:r>
          </a:p>
          <a:p>
            <a:pPr marL="0" indent="0">
              <a:buNone/>
            </a:pPr>
            <a:r>
              <a:rPr lang="en-US" sz="1600" dirty="0"/>
              <a:t>Colin McGill, </a:t>
            </a:r>
            <a:r>
              <a:rPr lang="en-US" sz="1600" dirty="0" err="1"/>
              <a:t>Ph.D</a:t>
            </a:r>
            <a:r>
              <a:rPr lang="en-US" sz="1600" dirty="0"/>
              <a:t>, UAA</a:t>
            </a:r>
          </a:p>
          <a:p>
            <a:pPr marL="0" indent="0">
              <a:buNone/>
            </a:pPr>
            <a:r>
              <a:rPr lang="en-US" sz="1600" dirty="0"/>
              <a:t>Katrina </a:t>
            </a:r>
            <a:r>
              <a:rPr lang="en-US" sz="1600" dirty="0" err="1"/>
              <a:t>Counihan</a:t>
            </a:r>
            <a:r>
              <a:rPr lang="en-US" sz="1600" dirty="0"/>
              <a:t>, </a:t>
            </a:r>
            <a:r>
              <a:rPr lang="en-US" sz="1600" dirty="0" err="1"/>
              <a:t>Ph.D</a:t>
            </a:r>
            <a:r>
              <a:rPr lang="en-US" sz="1600" dirty="0"/>
              <a:t>, Alaska </a:t>
            </a:r>
            <a:r>
              <a:rPr lang="en-US" sz="1600" dirty="0" err="1"/>
              <a:t>Sealife</a:t>
            </a:r>
            <a:r>
              <a:rPr lang="en-US" sz="1600" dirty="0"/>
              <a:t> Center</a:t>
            </a:r>
          </a:p>
          <a:p>
            <a:pPr marL="0" indent="0">
              <a:buNone/>
            </a:pPr>
            <a:r>
              <a:rPr lang="en-US" sz="1600" dirty="0"/>
              <a:t>Phoebe Zito, </a:t>
            </a:r>
            <a:r>
              <a:rPr lang="en-US" sz="1600" dirty="0" err="1"/>
              <a:t>Ph.D</a:t>
            </a:r>
            <a:r>
              <a:rPr lang="en-US" sz="1600" dirty="0"/>
              <a:t>, University of New Orleans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u="sng" dirty="0"/>
              <a:t>Student Participation: </a:t>
            </a:r>
          </a:p>
          <a:p>
            <a:pPr marL="0" indent="0">
              <a:buNone/>
            </a:pPr>
            <a:r>
              <a:rPr lang="en-US" sz="1600" dirty="0"/>
              <a:t>Anastasia Hanson, Kevin Fitzpatrick, and Cameron Carlson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b="1" u="sng" dirty="0"/>
              <a:t>Project Champion: </a:t>
            </a:r>
          </a:p>
          <a:p>
            <a:pPr marL="0" indent="0">
              <a:buNone/>
            </a:pPr>
            <a:r>
              <a:rPr lang="en-US" sz="1600" dirty="0"/>
              <a:t>LTCR Clifton Graham</a:t>
            </a:r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  <p:pic>
        <p:nvPicPr>
          <p:cNvPr id="6" name="Google Shape;219;p6">
            <a:extLst>
              <a:ext uri="{FF2B5EF4-FFF2-40B4-BE49-F238E27FC236}">
                <a16:creationId xmlns:a16="http://schemas.microsoft.com/office/drawing/2014/main" id="{DA3F4B02-69F3-5146-96D6-07D3E244A4D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269" t="30660" r="32562" b="28745"/>
          <a:stretch/>
        </p:blipFill>
        <p:spPr>
          <a:xfrm>
            <a:off x="7606829" y="3429000"/>
            <a:ext cx="4469557" cy="2484462"/>
          </a:xfrm>
          <a:prstGeom prst="flowChartManualInput">
            <a:avLst/>
          </a:prstGeom>
          <a:noFill/>
          <a:ln>
            <a:noFill/>
          </a:ln>
        </p:spPr>
      </p:pic>
      <p:pic>
        <p:nvPicPr>
          <p:cNvPr id="7" name="Picture 6" descr="A picture containing indoor, black, photo, white&#10;&#10;Description automatically generated">
            <a:extLst>
              <a:ext uri="{FF2B5EF4-FFF2-40B4-BE49-F238E27FC236}">
                <a16:creationId xmlns:a16="http://schemas.microsoft.com/office/drawing/2014/main" id="{79BC7F50-9BC5-5342-9A26-9D17303B443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94" t="31113" r="7484" b="9933"/>
          <a:stretch/>
        </p:blipFill>
        <p:spPr>
          <a:xfrm>
            <a:off x="4548542" y="1516376"/>
            <a:ext cx="2974428" cy="1651740"/>
          </a:xfrm>
          <a:prstGeom prst="roundRect">
            <a:avLst>
              <a:gd name="adj" fmla="val 50000"/>
            </a:avLst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477F7D3-B978-6E43-BC52-0AD5980B7CB6}"/>
              </a:ext>
            </a:extLst>
          </p:cNvPr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43459" y="1379109"/>
            <a:ext cx="4469558" cy="1926274"/>
          </a:xfrm>
          <a:prstGeom prst="roundRect">
            <a:avLst>
              <a:gd name="adj" fmla="val 23215"/>
            </a:avLst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9494942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48114" y="441859"/>
            <a:ext cx="9940158" cy="1049412"/>
          </a:xfrm>
        </p:spPr>
        <p:txBody>
          <a:bodyPr>
            <a:normAutofit fontScale="90000"/>
          </a:bodyPr>
          <a:lstStyle/>
          <a:p>
            <a:r>
              <a:rPr lang="en-US" sz="3600" dirty="0"/>
              <a:t>Photo-enhanced toxicity of dispersed and burned crude oil to arctic mussels: Description and Baseline</a:t>
            </a:r>
          </a:p>
        </p:txBody>
      </p:sp>
      <p:sp>
        <p:nvSpPr>
          <p:cNvPr id="5" name="Google Shape;149;p2">
            <a:extLst>
              <a:ext uri="{FF2B5EF4-FFF2-40B4-BE49-F238E27FC236}">
                <a16:creationId xmlns:a16="http://schemas.microsoft.com/office/drawing/2014/main" id="{1193BDC4-86F0-1E45-A53C-F3D751A7A306}"/>
              </a:ext>
            </a:extLst>
          </p:cNvPr>
          <p:cNvSpPr txBox="1"/>
          <p:nvPr/>
        </p:nvSpPr>
        <p:spPr>
          <a:xfrm>
            <a:off x="157656" y="1442600"/>
            <a:ext cx="8597461" cy="4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rPr lang="en-US" sz="2400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Project assesses the impact burned vs dispersed crude oil has on marine life and if seasonal sunlight differences change the efficacy of either recovery method.</a:t>
            </a:r>
            <a:endParaRPr sz="2000" b="0" i="0" u="none" strike="noStrike" cap="none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b="0" i="0" u="none" strike="noStrike" cap="none" dirty="0">
              <a:solidFill>
                <a:schemeClr val="dk1"/>
              </a:solidFill>
              <a:latin typeface="Libre Franklin"/>
              <a:ea typeface="Libre Franklin"/>
              <a:cs typeface="Libre Franklin"/>
              <a:sym typeface="Libre Franklin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 toxicity of dispersed or burned oil to marine organisms can differ from untreated oil</a:t>
            </a:r>
            <a:endParaRPr sz="24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Photo-enhanced toxicity (i.e. the increase in toxicity associated with the presence of sunlight) of crude oil is documented</a:t>
            </a:r>
            <a:endParaRPr sz="24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r>
              <a:rPr lang="en-US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The toxicological impacts of dispersed vs. burned crude oil exposure in the presence/absence of sunlight toward Arctic mussels have never been assessed</a:t>
            </a:r>
            <a:r>
              <a:rPr lang="en-US" sz="2400" dirty="0"/>
              <a:t> </a:t>
            </a:r>
            <a:r>
              <a:rPr lang="en-US" b="0" i="0" u="none" strike="noStrike" cap="none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in the extreme environmental conditions of the Arctic.</a:t>
            </a:r>
            <a:endParaRPr sz="2400" dirty="0"/>
          </a:p>
          <a:p>
            <a:pPr marL="285750" marR="0" lvl="0" indent="-2857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</a:pPr>
            <a:endParaRPr lang="en-US" sz="1600" dirty="0">
              <a:solidFill>
                <a:schemeClr val="dk1"/>
              </a:solidFill>
              <a:latin typeface="Libre Franklin"/>
              <a:sym typeface="Libre Franklin"/>
            </a:endParaRPr>
          </a:p>
        </p:txBody>
      </p:sp>
      <p:pic>
        <p:nvPicPr>
          <p:cNvPr id="6" name="Google Shape;151;p2">
            <a:extLst>
              <a:ext uri="{FF2B5EF4-FFF2-40B4-BE49-F238E27FC236}">
                <a16:creationId xmlns:a16="http://schemas.microsoft.com/office/drawing/2014/main" id="{F46ADFCC-8698-164A-9FF5-62392931334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1280" t="27651" b="1047"/>
          <a:stretch/>
        </p:blipFill>
        <p:spPr>
          <a:xfrm>
            <a:off x="8597461" y="2492012"/>
            <a:ext cx="3457903" cy="3329944"/>
          </a:xfrm>
          <a:prstGeom prst="ellipse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3251395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C973F0C-8FF4-7B48-ADD3-762810BD9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1064" y="172122"/>
            <a:ext cx="7700532" cy="540688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8EAEEF9-5F4F-2A47-87F7-41CA78BBC011}"/>
              </a:ext>
            </a:extLst>
          </p:cNvPr>
          <p:cNvSpPr txBox="1"/>
          <p:nvPr/>
        </p:nvSpPr>
        <p:spPr>
          <a:xfrm>
            <a:off x="9714155" y="2624866"/>
            <a:ext cx="174273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Source: National Academy of Sciences, 2014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ABE740C8-E798-7C4A-B563-DC515ECFE2C1}"/>
              </a:ext>
            </a:extLst>
          </p:cNvPr>
          <p:cNvSpPr/>
          <p:nvPr/>
        </p:nvSpPr>
        <p:spPr>
          <a:xfrm>
            <a:off x="7401261" y="1278990"/>
            <a:ext cx="645459" cy="1345875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ACF9489-061F-7D4C-A33B-45DAA0F91A1D}"/>
              </a:ext>
            </a:extLst>
          </p:cNvPr>
          <p:cNvSpPr/>
          <p:nvPr/>
        </p:nvSpPr>
        <p:spPr>
          <a:xfrm>
            <a:off x="8586396" y="2789782"/>
            <a:ext cx="826545" cy="534331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4F4D253-A248-5E4A-B2EC-65508E14995A}"/>
              </a:ext>
            </a:extLst>
          </p:cNvPr>
          <p:cNvSpPr/>
          <p:nvPr/>
        </p:nvSpPr>
        <p:spPr>
          <a:xfrm>
            <a:off x="7787642" y="3741836"/>
            <a:ext cx="1539238" cy="722588"/>
          </a:xfrm>
          <a:prstGeom prst="round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Bent-Up Arrow 7">
            <a:extLst>
              <a:ext uri="{FF2B5EF4-FFF2-40B4-BE49-F238E27FC236}">
                <a16:creationId xmlns:a16="http://schemas.microsoft.com/office/drawing/2014/main" id="{7F887875-9BF6-B94E-8677-04DD65552EE6}"/>
              </a:ext>
            </a:extLst>
          </p:cNvPr>
          <p:cNvSpPr/>
          <p:nvPr/>
        </p:nvSpPr>
        <p:spPr>
          <a:xfrm rot="5400000">
            <a:off x="7940918" y="2645451"/>
            <a:ext cx="534331" cy="645458"/>
          </a:xfrm>
          <a:prstGeom prst="bentUpArrow">
            <a:avLst>
              <a:gd name="adj1" fmla="val 12920"/>
              <a:gd name="adj2" fmla="val 25000"/>
              <a:gd name="adj3" fmla="val 25000"/>
            </a:avLst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Down Arrow 11">
            <a:extLst>
              <a:ext uri="{FF2B5EF4-FFF2-40B4-BE49-F238E27FC236}">
                <a16:creationId xmlns:a16="http://schemas.microsoft.com/office/drawing/2014/main" id="{B41BDD6A-0AA0-5D4F-82D4-AD0A4110CB41}"/>
              </a:ext>
            </a:extLst>
          </p:cNvPr>
          <p:cNvSpPr/>
          <p:nvPr/>
        </p:nvSpPr>
        <p:spPr>
          <a:xfrm flipH="1">
            <a:off x="8929743" y="3376556"/>
            <a:ext cx="139849" cy="312836"/>
          </a:xfrm>
          <a:prstGeom prst="down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5291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308986" y="520644"/>
            <a:ext cx="9940158" cy="1266115"/>
          </a:xfrm>
        </p:spPr>
        <p:txBody>
          <a:bodyPr>
            <a:noAutofit/>
          </a:bodyPr>
          <a:lstStyle/>
          <a:p>
            <a:r>
              <a:rPr lang="en-US" sz="2800" dirty="0"/>
              <a:t>Photo-enhanced toxicity of dispersed and burned crude oil to arctic mussels: Relevance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29048" y="1938071"/>
            <a:ext cx="12107917" cy="4078127"/>
          </a:xfrm>
        </p:spPr>
        <p:txBody>
          <a:bodyPr>
            <a:normAutofit/>
          </a:bodyPr>
          <a:lstStyle/>
          <a:p>
            <a:r>
              <a:rPr lang="en-US" dirty="0"/>
              <a:t>Relevance to DHS and USCG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rPr>
              <a:t>Results can be applied to management decisions on the use of recovery methods</a:t>
            </a:r>
            <a:endParaRPr lang="en-US" dirty="0">
              <a:solidFill>
                <a:schemeClr val="dk1"/>
              </a:solidFill>
              <a:latin typeface="Libre Franklin"/>
              <a:sym typeface="Libre Franklin"/>
            </a:endParaRPr>
          </a:p>
          <a:p>
            <a:pPr marL="0" indent="0">
              <a:buNone/>
            </a:pPr>
            <a:endParaRPr lang="en-US" dirty="0">
              <a:solidFill>
                <a:schemeClr val="dk1"/>
              </a:solidFill>
              <a:latin typeface="Libre Franklin"/>
              <a:sym typeface="Libre Franklin"/>
            </a:endParaRPr>
          </a:p>
          <a:p>
            <a:pPr marL="0" indent="0">
              <a:buNone/>
            </a:pPr>
            <a:r>
              <a:rPr lang="en-US" dirty="0">
                <a:solidFill>
                  <a:schemeClr val="dk1"/>
                </a:solidFill>
                <a:latin typeface="Libre Franklin"/>
                <a:sym typeface="Libre Franklin"/>
              </a:rPr>
              <a:t>A set of knowledge products useful for USCG to apply to a spill response scenario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5982959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56;p5">
            <a:extLst>
              <a:ext uri="{FF2B5EF4-FFF2-40B4-BE49-F238E27FC236}">
                <a16:creationId xmlns:a16="http://schemas.microsoft.com/office/drawing/2014/main" id="{F2B2A1CA-5C81-BC44-90FD-CE2C0ACFDA70}"/>
              </a:ext>
            </a:extLst>
          </p:cNvPr>
          <p:cNvSpPr txBox="1">
            <a:spLocks/>
          </p:cNvSpPr>
          <p:nvPr/>
        </p:nvSpPr>
        <p:spPr>
          <a:xfrm>
            <a:off x="36464" y="1199176"/>
            <a:ext cx="10397700" cy="42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dk1"/>
              </a:buClr>
              <a:buSzPts val="1800"/>
            </a:pPr>
            <a:r>
              <a:rPr lang="en-US" sz="1800" b="1" dirty="0"/>
              <a:t> Objective 1: Exposure Experiments </a:t>
            </a:r>
          </a:p>
          <a:p>
            <a:pPr marL="914400" lvl="2" indent="0">
              <a:buClr>
                <a:schemeClr val="dk1"/>
              </a:buClr>
              <a:buSzPts val="1800"/>
              <a:buNone/>
            </a:pPr>
            <a:r>
              <a:rPr lang="en-US" sz="1600" dirty="0"/>
              <a:t>Conduct static exposure tests with bay mussels in seawater with oil, </a:t>
            </a:r>
            <a:r>
              <a:rPr lang="en-US" sz="1600" dirty="0" err="1"/>
              <a:t>Corexit</a:t>
            </a:r>
            <a:r>
              <a:rPr lang="en-US" sz="1600" dirty="0"/>
              <a:t> 9500, oil dispersed with </a:t>
            </a:r>
            <a:r>
              <a:rPr lang="en-US" sz="1600" dirty="0" err="1"/>
              <a:t>Corexit</a:t>
            </a:r>
            <a:r>
              <a:rPr lang="en-US" sz="1600" dirty="0"/>
              <a:t> 9500, and oil subjected to in-situ burn with three different photoperiods.</a:t>
            </a:r>
          </a:p>
          <a:p>
            <a:pPr marL="285750" indent="-311467">
              <a:spcBef>
                <a:spcPts val="8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dirty="0"/>
              <a:t>Objective 2: Physiological/Biochemical Assays</a:t>
            </a:r>
            <a:r>
              <a:rPr lang="en-US" sz="1800" dirty="0"/>
              <a:t> </a:t>
            </a:r>
          </a:p>
          <a:p>
            <a:pPr marL="914400" lvl="2" indent="0">
              <a:spcBef>
                <a:spcPts val="800"/>
              </a:spcBef>
              <a:buClr>
                <a:schemeClr val="dk1"/>
              </a:buClr>
              <a:buSzPts val="1800"/>
              <a:buNone/>
            </a:pPr>
            <a:r>
              <a:rPr lang="en-US" sz="1600" dirty="0"/>
              <a:t>Assess physiological and biochemical responses of bay mussels to the oil, dispersant, and in-situ burned oil in the exposure tests at different time points.</a:t>
            </a:r>
          </a:p>
          <a:p>
            <a:pPr marL="285750" indent="-311467">
              <a:spcBef>
                <a:spcPts val="8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dirty="0"/>
              <a:t>Objective 3: Metabolomics</a:t>
            </a:r>
            <a:r>
              <a:rPr lang="en-US" sz="1800" dirty="0"/>
              <a:t> </a:t>
            </a:r>
          </a:p>
          <a:p>
            <a:pPr marL="914400" lvl="2" indent="0">
              <a:spcBef>
                <a:spcPts val="800"/>
              </a:spcBef>
              <a:buClr>
                <a:schemeClr val="dk1"/>
              </a:buClr>
              <a:buSzPts val="1800"/>
              <a:buNone/>
            </a:pPr>
            <a:r>
              <a:rPr lang="en-US" sz="1600" dirty="0"/>
              <a:t>Evaluate metabolic health of mussels in the exposure tests using metabolomics.</a:t>
            </a:r>
          </a:p>
          <a:p>
            <a:pPr marL="285750" indent="-311467">
              <a:spcBef>
                <a:spcPts val="800"/>
              </a:spcBef>
              <a:buClr>
                <a:schemeClr val="dk1"/>
              </a:buClr>
              <a:buSzPts val="1800"/>
              <a:buFont typeface="Arial"/>
              <a:buChar char="•"/>
            </a:pPr>
            <a:r>
              <a:rPr lang="en-US" sz="1800" b="1" dirty="0"/>
              <a:t>Objective 4: Chemical Analysis </a:t>
            </a:r>
          </a:p>
          <a:p>
            <a:pPr marL="914400" lvl="2" indent="0">
              <a:spcBef>
                <a:spcPts val="800"/>
              </a:spcBef>
              <a:buClr>
                <a:schemeClr val="dk1"/>
              </a:buClr>
              <a:buSzPts val="1800"/>
              <a:buNone/>
            </a:pPr>
            <a:r>
              <a:rPr lang="en-US" sz="1600" dirty="0"/>
              <a:t>Profile the chemical constituencies of oil, dispersed oil, and burned oil treatments used in the mussel exposures and how each treatment chemically weathers throughout the experiment.</a:t>
            </a:r>
          </a:p>
        </p:txBody>
      </p:sp>
      <p:sp>
        <p:nvSpPr>
          <p:cNvPr id="6" name="Google Shape;158;p5">
            <a:extLst>
              <a:ext uri="{FF2B5EF4-FFF2-40B4-BE49-F238E27FC236}">
                <a16:creationId xmlns:a16="http://schemas.microsoft.com/office/drawing/2014/main" id="{EA65C29E-DAB3-E844-A49E-FEAF9A85F3A6}"/>
              </a:ext>
            </a:extLst>
          </p:cNvPr>
          <p:cNvSpPr txBox="1">
            <a:spLocks/>
          </p:cNvSpPr>
          <p:nvPr/>
        </p:nvSpPr>
        <p:spPr>
          <a:xfrm>
            <a:off x="0" y="328305"/>
            <a:ext cx="11722488" cy="9605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Photo-enhanced toxicity of dispersed and </a:t>
            </a:r>
            <a:br>
              <a:rPr lang="en-US" sz="2970" dirty="0"/>
            </a:br>
            <a:r>
              <a:rPr lang="en-US" sz="2970" dirty="0"/>
              <a:t>burned crude oil to arctic mussels: Research Objectives</a:t>
            </a:r>
            <a:endParaRPr lang="en-US" sz="27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F49A7B5-AA5F-964F-AA4F-3A6C91A2123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6211936" y="4741463"/>
            <a:ext cx="5943600" cy="2146935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C207EF9-D106-F547-940E-A3C6F8CF2EBA}"/>
              </a:ext>
            </a:extLst>
          </p:cNvPr>
          <p:cNvSpPr/>
          <p:nvPr/>
        </p:nvSpPr>
        <p:spPr>
          <a:xfrm>
            <a:off x="2480600" y="5144728"/>
            <a:ext cx="3615400" cy="830997"/>
          </a:xfrm>
          <a:prstGeom prst="rect">
            <a:avLst/>
          </a:prstGeom>
          <a:solidFill>
            <a:schemeClr val="bg1"/>
          </a:solidFill>
          <a:ln>
            <a:solidFill>
              <a:srgbClr val="F8F8F8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tx1"/>
                </a:solidFill>
              </a:rPr>
              <a:t>Objectives incorporated as Phases into timeline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21984589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63;p4">
            <a:extLst>
              <a:ext uri="{FF2B5EF4-FFF2-40B4-BE49-F238E27FC236}">
                <a16:creationId xmlns:a16="http://schemas.microsoft.com/office/drawing/2014/main" id="{5E30D649-75DC-FC49-97D4-C8A85A36750C}"/>
              </a:ext>
            </a:extLst>
          </p:cNvPr>
          <p:cNvSpPr txBox="1">
            <a:spLocks/>
          </p:cNvSpPr>
          <p:nvPr/>
        </p:nvSpPr>
        <p:spPr>
          <a:xfrm>
            <a:off x="5326540" y="1416214"/>
            <a:ext cx="5819400" cy="4232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0"/>
              </a:spcBef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r>
              <a:rPr lang="en-US" sz="1530" b="1"/>
              <a:t>(</a:t>
            </a:r>
            <a:r>
              <a:rPr lang="en-US" sz="1530" b="1">
                <a:solidFill>
                  <a:srgbClr val="00B050"/>
                </a:solidFill>
              </a:rPr>
              <a:t>Completed Phase 1</a:t>
            </a:r>
            <a:r>
              <a:rPr lang="en-US" sz="1530" b="1"/>
              <a:t>)</a:t>
            </a:r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1"/>
              <a:t>Phase 1 steps:</a:t>
            </a:r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endParaRPr lang="en-US" sz="1400" b="1"/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sz="1400" b="1"/>
              <a:t>1. Construct Exposure apparatus</a:t>
            </a:r>
          </a:p>
          <a:p>
            <a:pPr marL="285750" indent="-277495">
              <a:lnSpc>
                <a:spcPct val="90000"/>
              </a:lnSpc>
              <a:buSzPts val="1400"/>
              <a:buFont typeface="Arial"/>
              <a:buChar char="•"/>
            </a:pPr>
            <a:r>
              <a:rPr lang="en-US" sz="1400" b="1"/>
              <a:t>2. Collect </a:t>
            </a:r>
            <a:r>
              <a:rPr lang="en-US" sz="1400" b="1" i="1"/>
              <a:t>Mytilus trossulus </a:t>
            </a:r>
            <a:r>
              <a:rPr lang="en-US" sz="1400" b="1"/>
              <a:t>from Resurrection Bay</a:t>
            </a:r>
          </a:p>
          <a:p>
            <a:pPr marL="285750" indent="-277495">
              <a:lnSpc>
                <a:spcPct val="90000"/>
              </a:lnSpc>
              <a:buSzPts val="1400"/>
              <a:buFont typeface="Arial"/>
              <a:buChar char="•"/>
            </a:pPr>
            <a:r>
              <a:rPr lang="en-US" sz="1400" b="1"/>
              <a:t>3. Conduct laboratory-based exposure. </a:t>
            </a:r>
          </a:p>
          <a:p>
            <a:pPr marL="742950" lvl="1" indent="-277495">
              <a:lnSpc>
                <a:spcPct val="90000"/>
              </a:lnSpc>
              <a:buSzPts val="1400"/>
            </a:pPr>
            <a:r>
              <a:rPr lang="en-US" sz="2000"/>
              <a:t>Three exposures completed in September, October, and November</a:t>
            </a:r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/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6" name="Google Shape;165;p4">
            <a:extLst>
              <a:ext uri="{FF2B5EF4-FFF2-40B4-BE49-F238E27FC236}">
                <a16:creationId xmlns:a16="http://schemas.microsoft.com/office/drawing/2014/main" id="{285F7368-83B0-814F-AAB0-1FF56847B8B0}"/>
              </a:ext>
            </a:extLst>
          </p:cNvPr>
          <p:cNvSpPr txBox="1">
            <a:spLocks/>
          </p:cNvSpPr>
          <p:nvPr/>
        </p:nvSpPr>
        <p:spPr>
          <a:xfrm>
            <a:off x="117384" y="215110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/>
              <a:t>Progress in meeting research methods:</a:t>
            </a:r>
            <a:endParaRPr lang="en-US" sz="2700" dirty="0"/>
          </a:p>
        </p:txBody>
      </p:sp>
      <p:pic>
        <p:nvPicPr>
          <p:cNvPr id="7" name="Google Shape;167;p4">
            <a:extLst>
              <a:ext uri="{FF2B5EF4-FFF2-40B4-BE49-F238E27FC236}">
                <a16:creationId xmlns:a16="http://schemas.microsoft.com/office/drawing/2014/main" id="{E6745619-8923-E349-84FF-43B9C39760F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5326540" y="3318800"/>
            <a:ext cx="6628855" cy="3539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5709E5-EB86-B64E-A2A7-D8DC14824E9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7700" y="1175710"/>
            <a:ext cx="3048000" cy="22860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86EF343-2A0F-6C45-A6BF-F7E60101972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384" y="2366963"/>
            <a:ext cx="2400300" cy="3200400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10" name="Bent Arrow 9">
            <a:extLst>
              <a:ext uri="{FF2B5EF4-FFF2-40B4-BE49-F238E27FC236}">
                <a16:creationId xmlns:a16="http://schemas.microsoft.com/office/drawing/2014/main" id="{90AEAD09-4859-DE4F-B623-69C6274B5B90}"/>
              </a:ext>
            </a:extLst>
          </p:cNvPr>
          <p:cNvSpPr/>
          <p:nvPr/>
        </p:nvSpPr>
        <p:spPr>
          <a:xfrm rot="10800000">
            <a:off x="2658524" y="3542017"/>
            <a:ext cx="1144016" cy="1546383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29564" y="0"/>
            <a:ext cx="459625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10025623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11F5CA9F-C226-244E-AEFD-1F52719D585F}"/>
              </a:ext>
            </a:extLst>
          </p:cNvPr>
          <p:cNvSpPr txBox="1">
            <a:spLocks/>
          </p:cNvSpPr>
          <p:nvPr/>
        </p:nvSpPr>
        <p:spPr>
          <a:xfrm>
            <a:off x="127701" y="858356"/>
            <a:ext cx="10515600" cy="9477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 dirty="0"/>
              <a:t>Milestones from Phase 1 (all complete):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C1ED7E5-90F0-FE44-BE6D-09B036DA46EB}"/>
              </a:ext>
            </a:extLst>
          </p:cNvPr>
          <p:cNvSpPr/>
          <p:nvPr/>
        </p:nvSpPr>
        <p:spPr>
          <a:xfrm>
            <a:off x="-116128" y="1451836"/>
            <a:ext cx="9681620" cy="34509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endParaRPr lang="en-US" sz="1600" spc="-5" dirty="0">
              <a:solidFill>
                <a:srgbClr val="F8F8F8"/>
              </a:solidFill>
              <a:latin typeface="Franklin Gothic Book" panose="020B05030201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members participated in kick-off meeting with Project Champion 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Team member </a:t>
            </a:r>
            <a:r>
              <a:rPr lang="en-US" sz="1600" spc="-5" dirty="0" err="1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Counihan</a:t>
            </a:r>
            <a:r>
              <a:rPr lang="en-US" sz="16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ASLC) constructed exposure chambers in Seward, AK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harvested from Resurrection Bay, AK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acclimated in exposure chambers for 1-2 weeks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dosed with oil, dispersed oil, and burned oil under light and dark conditions.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harvested at 0, 1, 4, and 7 days post-treatment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Mussels were dissected and tissues archived for Phase 2 and 3</a:t>
            </a:r>
            <a:endParaRPr lang="en-US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marR="208915" lvl="1">
              <a:lnSpc>
                <a:spcPct val="115000"/>
              </a:lnSpc>
              <a:spcBef>
                <a:spcPts val="600"/>
              </a:spcBef>
              <a:buSzPts val="1100"/>
              <a:tabLst>
                <a:tab pos="1105535" algn="l"/>
              </a:tabLst>
            </a:pPr>
            <a:r>
              <a:rPr lang="en-US" sz="16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Water samples were collected and mailed to Team member Zito (UNO).</a:t>
            </a:r>
            <a:br>
              <a:rPr lang="en-US" sz="12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sz="1100" dirty="0">
              <a:solidFill>
                <a:srgbClr val="F8F8F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Google Shape;219;p6">
            <a:extLst>
              <a:ext uri="{FF2B5EF4-FFF2-40B4-BE49-F238E27FC236}">
                <a16:creationId xmlns:a16="http://schemas.microsoft.com/office/drawing/2014/main" id="{324500C7-CC4A-9640-A48B-C78EF4A82255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45259" t="30661" r="32563" b="47209"/>
          <a:stretch/>
        </p:blipFill>
        <p:spPr>
          <a:xfrm>
            <a:off x="8827004" y="1624733"/>
            <a:ext cx="2961373" cy="2216385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picture containing indoor, black, photo, white&#10;&#10;Description automatically generated">
            <a:extLst>
              <a:ext uri="{FF2B5EF4-FFF2-40B4-BE49-F238E27FC236}">
                <a16:creationId xmlns:a16="http://schemas.microsoft.com/office/drawing/2014/main" id="{F984FE10-A51B-0A49-B8D6-B1F52964163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894" t="31113" r="7484" b="9933"/>
          <a:stretch/>
        </p:blipFill>
        <p:spPr>
          <a:xfrm>
            <a:off x="7426691" y="4125074"/>
            <a:ext cx="4613935" cy="256218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3932069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E9F3BFCC-D9D3-504B-AB3E-D89DC723C96D}"/>
              </a:ext>
            </a:extLst>
          </p:cNvPr>
          <p:cNvSpPr txBox="1">
            <a:spLocks/>
          </p:cNvSpPr>
          <p:nvPr/>
        </p:nvSpPr>
        <p:spPr>
          <a:xfrm>
            <a:off x="838200" y="457199"/>
            <a:ext cx="10515600" cy="94773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r>
              <a:rPr lang="en-US"/>
              <a:t>Metrics for Phase 1 (all complete)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0B76869-8D1E-404C-8915-E07D79C8E7F0}"/>
              </a:ext>
            </a:extLst>
          </p:cNvPr>
          <p:cNvSpPr/>
          <p:nvPr/>
        </p:nvSpPr>
        <p:spPr>
          <a:xfrm>
            <a:off x="2256672" y="1256972"/>
            <a:ext cx="7484314" cy="39322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tabLst>
                <a:tab pos="699135" algn="l"/>
              </a:tabLst>
            </a:pP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Metrics for Phase 1: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A:</a:t>
            </a: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Obtain approved State of Alaska Department of Fish and Game aquatic resource permit for hand collection of </a:t>
            </a:r>
            <a:r>
              <a:rPr lang="en-US" sz="1400" i="1" spc="-5" dirty="0" err="1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Mytillus</a:t>
            </a:r>
            <a:r>
              <a:rPr lang="en-US" sz="1400" i="1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400" i="1" spc="-5" dirty="0" err="1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trossulus</a:t>
            </a: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in Resurrection Bay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B: Obtain approved hazardous waste disposal and chemical safety approval.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C: Construct 15 exposure chambers. Each capable is suitable for safely containing 50 mussels in 5L seawater and containing oil in the event of a spill. 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D: Collect &gt;750 mussels from Resurrection Bay suitable for exposure assessment. Transport to exposure chambers.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E: Successfully acclimate test organisms to exposure chambers. Record data on mortality. Ensure 50 mussels per exposure chamber are acclimated. 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spc="-5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F:</a:t>
            </a: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Successfully collect burn residue from 3 small-scale controlled </a:t>
            </a:r>
            <a:r>
              <a:rPr lang="en-US" sz="1400" i="1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in-</a:t>
            </a: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situ burns.</a:t>
            </a:r>
            <a:endParaRPr lang="en-US" sz="1050" dirty="0">
              <a:solidFill>
                <a:srgbClr val="F8F8F8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SzPts val="1100"/>
              <a:buFont typeface="Calibri" panose="020F0502020204030204" pitchFamily="34" charset="0"/>
              <a:buChar char="•"/>
              <a:tabLst>
                <a:tab pos="699135" algn="l"/>
              </a:tabLst>
            </a:pPr>
            <a:r>
              <a:rPr lang="en-US" sz="1400" dirty="0">
                <a:solidFill>
                  <a:srgbClr val="F8F8F8"/>
                </a:solidFill>
                <a:latin typeface="Franklin Gothic Book" panose="020B05030201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Task G: Expose collected mussels to 5 conditions: seawater, dispersant, oil, dispersed oil, and burned oil) under 3 light regiments. Organisms are harvested on the defined time intervals and dissected with the tissues archived, masses recorded, and recordings of mortality rates.</a:t>
            </a:r>
            <a:endParaRPr lang="en-US" sz="1050" dirty="0">
              <a:solidFill>
                <a:srgbClr val="F8F8F8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176D869-E8CF-5B4B-A01F-0EB2EF15BD33}"/>
              </a:ext>
            </a:extLst>
          </p:cNvPr>
          <p:cNvSpPr/>
          <p:nvPr/>
        </p:nvSpPr>
        <p:spPr>
          <a:xfrm>
            <a:off x="1147073" y="1521621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4F0E0F2-A14A-2940-86E1-DB87D8D1CD73}"/>
              </a:ext>
            </a:extLst>
          </p:cNvPr>
          <p:cNvSpPr/>
          <p:nvPr/>
        </p:nvSpPr>
        <p:spPr>
          <a:xfrm>
            <a:off x="1147073" y="1996742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B11B07D-EDD3-C940-8768-0B0A17ACC052}"/>
              </a:ext>
            </a:extLst>
          </p:cNvPr>
          <p:cNvSpPr/>
          <p:nvPr/>
        </p:nvSpPr>
        <p:spPr>
          <a:xfrm>
            <a:off x="1161822" y="2306459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8EBAF5A-D22D-0146-B298-C46E16137345}"/>
              </a:ext>
            </a:extLst>
          </p:cNvPr>
          <p:cNvSpPr/>
          <p:nvPr/>
        </p:nvSpPr>
        <p:spPr>
          <a:xfrm>
            <a:off x="1161821" y="2739437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60B247E-0CDD-354B-884D-A2F95A658F74}"/>
              </a:ext>
            </a:extLst>
          </p:cNvPr>
          <p:cNvSpPr/>
          <p:nvPr/>
        </p:nvSpPr>
        <p:spPr>
          <a:xfrm>
            <a:off x="1181485" y="3214558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012791E-CF9F-0E49-A3AC-D88B17BCFBF2}"/>
              </a:ext>
            </a:extLst>
          </p:cNvPr>
          <p:cNvSpPr/>
          <p:nvPr/>
        </p:nvSpPr>
        <p:spPr>
          <a:xfrm>
            <a:off x="1181484" y="3692639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E3CFD6-8CED-FF4F-BD7D-83D93160C9B2}"/>
              </a:ext>
            </a:extLst>
          </p:cNvPr>
          <p:cNvSpPr/>
          <p:nvPr/>
        </p:nvSpPr>
        <p:spPr>
          <a:xfrm>
            <a:off x="1181484" y="3978325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3006357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72;g647908e452_1_12">
            <a:extLst>
              <a:ext uri="{FF2B5EF4-FFF2-40B4-BE49-F238E27FC236}">
                <a16:creationId xmlns:a16="http://schemas.microsoft.com/office/drawing/2014/main" id="{03A29C31-4818-6C4E-BF2D-E5ED8E505869}"/>
              </a:ext>
            </a:extLst>
          </p:cNvPr>
          <p:cNvSpPr txBox="1">
            <a:spLocks/>
          </p:cNvSpPr>
          <p:nvPr/>
        </p:nvSpPr>
        <p:spPr>
          <a:xfrm>
            <a:off x="1102829" y="1523973"/>
            <a:ext cx="4227900" cy="42321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55" indent="0">
              <a:lnSpc>
                <a:spcPct val="90000"/>
              </a:lnSpc>
              <a:buClr>
                <a:schemeClr val="dk1"/>
              </a:buClr>
              <a:buSzPts val="1400"/>
            </a:pPr>
            <a:r>
              <a:rPr lang="en-US" sz="1600" b="1" dirty="0"/>
              <a:t>Phase 2 (in progress)</a:t>
            </a:r>
            <a:r>
              <a:rPr lang="en-US" sz="1600" dirty="0"/>
              <a:t>: </a:t>
            </a:r>
            <a:r>
              <a:rPr lang="en-US" sz="1600" i="1" dirty="0"/>
              <a:t>physiological and biochemical assays</a:t>
            </a:r>
          </a:p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sz="1600" dirty="0"/>
          </a:p>
          <a:p>
            <a:pPr lvl="1" indent="-203200">
              <a:lnSpc>
                <a:spcPct val="110000"/>
              </a:lnSpc>
              <a:buSzPts val="1400"/>
            </a:pPr>
            <a:r>
              <a:rPr lang="en-US" sz="1600" dirty="0"/>
              <a:t>Hydrogen peroxide formation in hemolymph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RNA:DNA ratio in mantle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Cytochrome P450 in digestive gland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Heat Shock Protein in gill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Superoxide dismutase in digestive gland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Micronuclei in gill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TBARS assay from gills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ATP/ADP ratio from mantle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Caspase 3/7 from gills</a:t>
            </a:r>
          </a:p>
          <a:p>
            <a:pPr lvl="1" indent="-20320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 dirty="0"/>
              <a:t>Perform Statistical Analysis</a:t>
            </a:r>
          </a:p>
        </p:txBody>
      </p:sp>
      <p:sp>
        <p:nvSpPr>
          <p:cNvPr id="6" name="Google Shape;174;g647908e452_1_12">
            <a:extLst>
              <a:ext uri="{FF2B5EF4-FFF2-40B4-BE49-F238E27FC236}">
                <a16:creationId xmlns:a16="http://schemas.microsoft.com/office/drawing/2014/main" id="{79CDAFF0-16B2-1C40-871F-1DBA1B07AE63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/>
              <a:t>Progress in meeting research methods, Phase 2</a:t>
            </a:r>
            <a:endParaRPr lang="en-US" sz="2700" dirty="0"/>
          </a:p>
        </p:txBody>
      </p:sp>
      <p:pic>
        <p:nvPicPr>
          <p:cNvPr id="7" name="Google Shape;175;g647908e452_1_12">
            <a:extLst>
              <a:ext uri="{FF2B5EF4-FFF2-40B4-BE49-F238E27FC236}">
                <a16:creationId xmlns:a16="http://schemas.microsoft.com/office/drawing/2014/main" id="{C7E39D7D-65B1-2442-A8EA-6A76C02E694C}"/>
              </a:ext>
            </a:extLst>
          </p:cNvPr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8352126" y="1588223"/>
            <a:ext cx="3060475" cy="416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76;g647908e452_1_12">
            <a:extLst>
              <a:ext uri="{FF2B5EF4-FFF2-40B4-BE49-F238E27FC236}">
                <a16:creationId xmlns:a16="http://schemas.microsoft.com/office/drawing/2014/main" id="{96E8B444-B8E5-7541-B8F4-DBA8A2B8DB78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04554" y="1556099"/>
            <a:ext cx="2799921" cy="4232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5DA51EC-7D7A-AB48-BF05-62495EA6B1C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309"/>
          <a:stretch/>
        </p:blipFill>
        <p:spPr>
          <a:xfrm>
            <a:off x="216415" y="4556956"/>
            <a:ext cx="849502" cy="66537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6140DBD-EA95-6345-9572-DB0CA8DE8CC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2005" y="2824564"/>
            <a:ext cx="1050629" cy="1050629"/>
          </a:xfrm>
          <a:prstGeom prst="rect">
            <a:avLst/>
          </a:prstGeom>
        </p:spPr>
      </p:pic>
      <p:sp>
        <p:nvSpPr>
          <p:cNvPr id="11" name="Left Brace 10">
            <a:extLst>
              <a:ext uri="{FF2B5EF4-FFF2-40B4-BE49-F238E27FC236}">
                <a16:creationId xmlns:a16="http://schemas.microsoft.com/office/drawing/2014/main" id="{955C5063-507D-2849-BB0A-107CE3C9B4DA}"/>
              </a:ext>
            </a:extLst>
          </p:cNvPr>
          <p:cNvSpPr/>
          <p:nvPr/>
        </p:nvSpPr>
        <p:spPr>
          <a:xfrm>
            <a:off x="1277722" y="2238703"/>
            <a:ext cx="456485" cy="2222353"/>
          </a:xfrm>
          <a:prstGeom prst="leftBrace">
            <a:avLst/>
          </a:prstGeom>
          <a:ln w="381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Left Brace 11">
            <a:extLst>
              <a:ext uri="{FF2B5EF4-FFF2-40B4-BE49-F238E27FC236}">
                <a16:creationId xmlns:a16="http://schemas.microsoft.com/office/drawing/2014/main" id="{E5B7B337-6752-524E-B51E-7A493262D21B}"/>
              </a:ext>
            </a:extLst>
          </p:cNvPr>
          <p:cNvSpPr/>
          <p:nvPr/>
        </p:nvSpPr>
        <p:spPr>
          <a:xfrm>
            <a:off x="1351547" y="4492587"/>
            <a:ext cx="381397" cy="794116"/>
          </a:xfrm>
          <a:prstGeom prst="leftBrace">
            <a:avLst/>
          </a:prstGeom>
          <a:ln w="38100">
            <a:solidFill>
              <a:srgbClr val="F8F8F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4248530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24;g61b0c2fbbf_0_8">
            <a:extLst>
              <a:ext uri="{FF2B5EF4-FFF2-40B4-BE49-F238E27FC236}">
                <a16:creationId xmlns:a16="http://schemas.microsoft.com/office/drawing/2014/main" id="{BD8672F2-B3B6-8A44-8C17-A8A5E501F29A}"/>
              </a:ext>
            </a:extLst>
          </p:cNvPr>
          <p:cNvSpPr txBox="1">
            <a:spLocks/>
          </p:cNvSpPr>
          <p:nvPr/>
        </p:nvSpPr>
        <p:spPr>
          <a:xfrm>
            <a:off x="1727452" y="1566401"/>
            <a:ext cx="5357400" cy="40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Clr>
                <a:schemeClr val="dk1"/>
              </a:buClr>
              <a:buSzPts val="990"/>
              <a:buFont typeface="Arial" panose="020B0604020202020204" pitchFamily="34" charset="0"/>
              <a:buNone/>
            </a:pPr>
            <a:endParaRPr lang="en-US" sz="1200" dirty="0">
              <a:solidFill>
                <a:srgbClr val="F8F8F8"/>
              </a:solidFill>
            </a:endParaRPr>
          </a:p>
          <a:p>
            <a:pPr marL="0" indent="0">
              <a:lnSpc>
                <a:spcPct val="80000"/>
              </a:lnSpc>
              <a:buClr>
                <a:srgbClr val="FFFF00"/>
              </a:buClr>
              <a:buSzPts val="1200"/>
            </a:pPr>
            <a:r>
              <a:rPr lang="en-US" sz="1200" dirty="0">
                <a:solidFill>
                  <a:srgbClr val="F8F8F8"/>
                </a:solidFill>
              </a:rPr>
              <a:t>Upon completion of Phase 1, team member </a:t>
            </a:r>
            <a:r>
              <a:rPr lang="en-US" sz="1200" dirty="0" err="1">
                <a:solidFill>
                  <a:srgbClr val="F8F8F8"/>
                </a:solidFill>
              </a:rPr>
              <a:t>Counihan</a:t>
            </a:r>
            <a:r>
              <a:rPr lang="en-US" sz="1200" dirty="0">
                <a:solidFill>
                  <a:srgbClr val="F8F8F8"/>
                </a:solidFill>
              </a:rPr>
              <a:t> (ASLC) will complete the following analyses (anticipating 1-2 will be complete in ADAC Program Year 5 and 3-6 will complete in ADAC Program Year 6): 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Hydrogen peroxide formation in hemolymph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RNA:DNA ratio in mantle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Cytochrome P450 in digestive gland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Heat Shock Protein in gill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Superoxide dismutase in digestive gland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Micronuclei in gill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endParaRPr lang="en-US" sz="1200" dirty="0">
              <a:solidFill>
                <a:srgbClr val="F8F8F8"/>
              </a:solidFill>
            </a:endParaRPr>
          </a:p>
          <a:p>
            <a:pPr marL="672402" lvl="1" indent="0">
              <a:lnSpc>
                <a:spcPct val="80000"/>
              </a:lnSpc>
              <a:buClr>
                <a:srgbClr val="FFFF00"/>
              </a:buClr>
              <a:buSzPts val="1200"/>
              <a:buFont typeface="Arial" panose="020B0604020202020204" pitchFamily="34" charset="0"/>
              <a:buNone/>
            </a:pPr>
            <a:endParaRPr lang="en-US" sz="1200" dirty="0">
              <a:solidFill>
                <a:srgbClr val="F8F8F8"/>
              </a:solidFill>
            </a:endParaRPr>
          </a:p>
          <a:p>
            <a:pPr marL="0" indent="0">
              <a:lnSpc>
                <a:spcPct val="80000"/>
              </a:lnSpc>
              <a:buClr>
                <a:srgbClr val="FFFF00"/>
              </a:buClr>
              <a:buSzPts val="1200"/>
            </a:pPr>
            <a:r>
              <a:rPr lang="en-US" sz="1200" dirty="0">
                <a:solidFill>
                  <a:srgbClr val="F8F8F8"/>
                </a:solidFill>
              </a:rPr>
              <a:t>Upon completion of Phase 1, team member McGill (UAA) will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989"/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F8F8F8"/>
                </a:solidFill>
              </a:rPr>
              <a:t>complete the following analyses (anticipating will be complete in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989"/>
              <a:buFont typeface="Arial" panose="020B0604020202020204" pitchFamily="34" charset="0"/>
              <a:buNone/>
            </a:pPr>
            <a:r>
              <a:rPr lang="en-US" sz="1200" dirty="0">
                <a:solidFill>
                  <a:srgbClr val="F8F8F8"/>
                </a:solidFill>
              </a:rPr>
              <a:t>ADAC Program Year 6):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TBARS assay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ATP/ADP ratio</a:t>
            </a:r>
          </a:p>
          <a:p>
            <a:pPr marL="1028700" lvl="1" indent="-356298">
              <a:lnSpc>
                <a:spcPct val="80000"/>
              </a:lnSpc>
              <a:buClr>
                <a:srgbClr val="FFFF00"/>
              </a:buClr>
              <a:buSzPts val="1200"/>
              <a:buFont typeface="Calibri"/>
              <a:buAutoNum type="arabicPeriod"/>
            </a:pPr>
            <a:r>
              <a:rPr lang="en-US" sz="1200" dirty="0">
                <a:solidFill>
                  <a:srgbClr val="F8F8F8"/>
                </a:solidFill>
              </a:rPr>
              <a:t>Caspase 3/7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990"/>
              <a:buFont typeface="Arial" panose="020B0604020202020204" pitchFamily="34" charset="0"/>
              <a:buNone/>
            </a:pPr>
            <a:endParaRPr lang="en-US" sz="1200" dirty="0">
              <a:solidFill>
                <a:srgbClr val="F8F8F8"/>
              </a:solidFill>
            </a:endParaRPr>
          </a:p>
        </p:txBody>
      </p:sp>
      <p:sp>
        <p:nvSpPr>
          <p:cNvPr id="6" name="Google Shape;226;g61b0c2fbbf_0_8">
            <a:extLst>
              <a:ext uri="{FF2B5EF4-FFF2-40B4-BE49-F238E27FC236}">
                <a16:creationId xmlns:a16="http://schemas.microsoft.com/office/drawing/2014/main" id="{C5763731-4F35-2246-9556-E9DEE7520ECD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/>
              <a:t>Progress on Milestones – Phase 2</a:t>
            </a:r>
            <a:endParaRPr lang="en-US" sz="27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50D0CE2-CF74-C14E-A865-CFBC98220CB4}"/>
              </a:ext>
            </a:extLst>
          </p:cNvPr>
          <p:cNvSpPr/>
          <p:nvPr/>
        </p:nvSpPr>
        <p:spPr>
          <a:xfrm>
            <a:off x="1172652" y="2171228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9995A5-6F70-DE42-ADAA-668AEFE268E5}"/>
              </a:ext>
            </a:extLst>
          </p:cNvPr>
          <p:cNvSpPr/>
          <p:nvPr/>
        </p:nvSpPr>
        <p:spPr>
          <a:xfrm>
            <a:off x="1090444" y="4030305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6203F6C-8F87-EE4D-A78B-F8B31F2E06F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9717" y="3784167"/>
            <a:ext cx="2960928" cy="66537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BA89446-89AE-2D49-8019-63B9856014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4866" y="1982105"/>
            <a:ext cx="1050629" cy="105062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1143FA7F-3653-CE4D-A16E-7706E5CAD906}"/>
              </a:ext>
            </a:extLst>
          </p:cNvPr>
          <p:cNvSpPr/>
          <p:nvPr/>
        </p:nvSpPr>
        <p:spPr>
          <a:xfrm>
            <a:off x="1172651" y="2341665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385350-B8B0-CB49-AB2A-44E828B8B5FE}"/>
              </a:ext>
            </a:extLst>
          </p:cNvPr>
          <p:cNvSpPr/>
          <p:nvPr/>
        </p:nvSpPr>
        <p:spPr>
          <a:xfrm>
            <a:off x="1172650" y="2703889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143FA7F-3653-CE4D-A16E-7706E5CAD906}"/>
              </a:ext>
            </a:extLst>
          </p:cNvPr>
          <p:cNvSpPr/>
          <p:nvPr/>
        </p:nvSpPr>
        <p:spPr>
          <a:xfrm>
            <a:off x="1172650" y="2520935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80270F-5DE5-1C41-8DAB-EC8C66AC7077}"/>
              </a:ext>
            </a:extLst>
          </p:cNvPr>
          <p:cNvSpPr txBox="1"/>
          <p:nvPr/>
        </p:nvSpPr>
        <p:spPr>
          <a:xfrm>
            <a:off x="5043573" y="5250500"/>
            <a:ext cx="67958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9 analyses x 750 mussels = 6,750 samples to process!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143FA7F-3653-CE4D-A16E-7706E5CAD906}"/>
              </a:ext>
            </a:extLst>
          </p:cNvPr>
          <p:cNvSpPr/>
          <p:nvPr/>
        </p:nvSpPr>
        <p:spPr>
          <a:xfrm>
            <a:off x="1176766" y="2862809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143FA7F-3653-CE4D-A16E-7706E5CAD906}"/>
              </a:ext>
            </a:extLst>
          </p:cNvPr>
          <p:cNvSpPr/>
          <p:nvPr/>
        </p:nvSpPr>
        <p:spPr>
          <a:xfrm>
            <a:off x="1180882" y="3053979"/>
            <a:ext cx="1109599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39995A5-6F70-DE42-ADAA-668AEFE268E5}"/>
              </a:ext>
            </a:extLst>
          </p:cNvPr>
          <p:cNvSpPr/>
          <p:nvPr/>
        </p:nvSpPr>
        <p:spPr>
          <a:xfrm>
            <a:off x="1086322" y="4199181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39995A5-6F70-DE42-ADAA-668AEFE268E5}"/>
              </a:ext>
            </a:extLst>
          </p:cNvPr>
          <p:cNvSpPr/>
          <p:nvPr/>
        </p:nvSpPr>
        <p:spPr>
          <a:xfrm>
            <a:off x="1086322" y="4363941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16836055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0777" y="3632854"/>
            <a:ext cx="3055278" cy="2961401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476" y="3632854"/>
            <a:ext cx="6422565" cy="293240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80" y="714659"/>
            <a:ext cx="6422565" cy="286513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61595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9382" y="685614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" y="3557219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13489" y="3674074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0776" y="3674074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62118" y="1501000"/>
            <a:ext cx="45637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Cytochrome P450 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Enzyme that catalyzes reactions involving PAHs and other </a:t>
            </a:r>
            <a:r>
              <a:rPr lang="en-US" dirty="0" err="1"/>
              <a:t>xenobiotics</a:t>
            </a:r>
            <a:r>
              <a:rPr lang="en-US" dirty="0"/>
              <a:t> and can indicate hydrocarbon exposure 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20390016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81508" y="3838074"/>
            <a:ext cx="2921629" cy="2682586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8" y="3653036"/>
            <a:ext cx="6542041" cy="286762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6" y="704639"/>
            <a:ext cx="6532673" cy="246841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41421" y="685613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075336" y="622117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" y="3557219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51424" y="3557218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22991" y="3788050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52964" y="1047532"/>
            <a:ext cx="45637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Heat Shock Protein (HSP)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General stress responses to contaminant exposure can be evaluated by measuring heat shock protein 40 (HSP40)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28229993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b="67362"/>
          <a:stretch/>
        </p:blipFill>
        <p:spPr>
          <a:xfrm>
            <a:off x="0" y="685614"/>
            <a:ext cx="6426978" cy="292255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t="34460" b="33779"/>
          <a:stretch/>
        </p:blipFill>
        <p:spPr>
          <a:xfrm>
            <a:off x="82380" y="3674074"/>
            <a:ext cx="6422565" cy="284205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t="67286" r="53811"/>
          <a:stretch/>
        </p:blipFill>
        <p:spPr>
          <a:xfrm>
            <a:off x="6580776" y="3674074"/>
            <a:ext cx="2963558" cy="2924434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61595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9382" y="685614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" y="3557219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13489" y="3674074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580776" y="3674074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862118" y="1501000"/>
            <a:ext cx="45637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Times New Roman" panose="02020603050405020304" pitchFamily="18" charset="0"/>
              </a:rPr>
              <a:t>RNA : DNA </a:t>
            </a:r>
          </a:p>
          <a:p>
            <a:endParaRPr lang="en-US" dirty="0">
              <a:latin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latin typeface="Times New Roman" panose="02020603050405020304" pitchFamily="18" charset="0"/>
              </a:rPr>
              <a:t>can be used to determine the metabolic condition of mussels as RNA fluctuates in response to conditions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8629431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1712" y="3777916"/>
            <a:ext cx="3127193" cy="2718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377" y="3471273"/>
            <a:ext cx="6443507" cy="304992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77" y="786798"/>
            <a:ext cx="6422565" cy="266041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661595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719382" y="685614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549" y="3557219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13489" y="3674074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01712" y="3674074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52964" y="1047532"/>
            <a:ext cx="456376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Superoxide dismutase (SOD)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Antioxidant activity. Evaluates oxidative damage due to the release of reactive oxygen species. Higher ROS is linked to oxidative damage in DNA, protein and lipids. damage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40992845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Chart&#10;&#10;Description automatically generated">
            <a:extLst>
              <a:ext uri="{FF2B5EF4-FFF2-40B4-BE49-F238E27FC236}">
                <a16:creationId xmlns:a16="http://schemas.microsoft.com/office/drawing/2014/main" id="{7EA7FB76-F61A-4572-BF8C-B3C6C1708C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46046" y="3592373"/>
            <a:ext cx="3140993" cy="276343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6791F03-BB5E-47E8-9CED-6FEE3A484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100" y="3703705"/>
            <a:ext cx="6482910" cy="26521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9E37AD-DCDE-4734-AB04-1C665A60BB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00" y="892427"/>
            <a:ext cx="6472059" cy="246004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29564" y="824070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151117" y="892427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3987" y="3659160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04129" y="3659161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94333" y="3703705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652964" y="1047532"/>
            <a:ext cx="4563764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/>
              <a:t>Caspace</a:t>
            </a:r>
            <a:r>
              <a:rPr lang="en-US" dirty="0"/>
              <a:t> activity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Cell apoptosis. Programmed cell death, occurs throughout life to maintain cell homeostasis. Activation indicates upregulation of this process.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42520927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39337" y="889844"/>
            <a:ext cx="10914612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Significant differences observed between the same treatments exposed to the three UV light conditions.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Mussels exposed to oil or dispersant had the most physiological impacts in 24h and 0h light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 err="1"/>
              <a:t>Musssels</a:t>
            </a:r>
            <a:r>
              <a:rPr lang="en-US" dirty="0"/>
              <a:t> in dispersed oil and burned oil had more physiological effects in 24h and 12h light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12h dark conditions.</a:t>
            </a:r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Numerous significant differences also occurred between different treatments in the same UV lighting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Dispersed oil generally elicited the strongest responses from the, mussels regardless of light conditions.</a:t>
            </a:r>
          </a:p>
          <a:p>
            <a:pPr lvl="1"/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Significant differences between time points in each treatment. 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US" dirty="0"/>
              <a:t>Physiological responses reached a peak at earlier time points in treatments exposed to 12h light: 12h dark UV conditions, while treatments exposed to 0h and 24h UV light peaked at later time points.</a:t>
            </a:r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418842630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oogle Shape;190;g647908e452_1_19">
            <a:extLst>
              <a:ext uri="{FF2B5EF4-FFF2-40B4-BE49-F238E27FC236}">
                <a16:creationId xmlns:a16="http://schemas.microsoft.com/office/drawing/2014/main" id="{6A05E755-533E-5F4F-A314-BD971D58836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r="21123"/>
          <a:stretch/>
        </p:blipFill>
        <p:spPr>
          <a:xfrm>
            <a:off x="8521375" y="1491468"/>
            <a:ext cx="2832425" cy="478155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Google Shape;191;g647908e452_1_19">
            <a:extLst>
              <a:ext uri="{FF2B5EF4-FFF2-40B4-BE49-F238E27FC236}">
                <a16:creationId xmlns:a16="http://schemas.microsoft.com/office/drawing/2014/main" id="{830BAD57-15B1-9B4E-985F-546A487DB00E}"/>
              </a:ext>
            </a:extLst>
          </p:cNvPr>
          <p:cNvSpPr txBox="1">
            <a:spLocks/>
          </p:cNvSpPr>
          <p:nvPr/>
        </p:nvSpPr>
        <p:spPr>
          <a:xfrm>
            <a:off x="838200" y="1377939"/>
            <a:ext cx="4837386" cy="1873079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8255" indent="0">
              <a:lnSpc>
                <a:spcPct val="90000"/>
              </a:lnSpc>
              <a:buClr>
                <a:schemeClr val="dk1"/>
              </a:buClr>
              <a:buSzPts val="1400"/>
            </a:pPr>
            <a:r>
              <a:rPr lang="en-US" sz="1600" i="1" dirty="0"/>
              <a:t>Metabolomics analysis 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extract metabolites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obtain spectra using 1H NMR 400MHz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identify peaks using </a:t>
            </a:r>
            <a:r>
              <a:rPr lang="en-US" sz="1600" dirty="0" err="1"/>
              <a:t>Chenomx</a:t>
            </a:r>
            <a:r>
              <a:rPr lang="en-US" sz="1600" dirty="0"/>
              <a:t> software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600" dirty="0"/>
              <a:t>statistical </a:t>
            </a:r>
            <a:r>
              <a:rPr lang="en-US" sz="1600" dirty="0" err="1"/>
              <a:t>anaylsis</a:t>
            </a:r>
            <a:r>
              <a:rPr lang="en-US" sz="1600" dirty="0"/>
              <a:t> using PLS toolbox and R</a:t>
            </a:r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7" name="Google Shape;193;g647908e452_1_19">
            <a:extLst>
              <a:ext uri="{FF2B5EF4-FFF2-40B4-BE49-F238E27FC236}">
                <a16:creationId xmlns:a16="http://schemas.microsoft.com/office/drawing/2014/main" id="{CDD6538C-13BB-EB45-AD82-3004AD834D75}"/>
              </a:ext>
            </a:extLst>
          </p:cNvPr>
          <p:cNvSpPr txBox="1">
            <a:spLocks/>
          </p:cNvSpPr>
          <p:nvPr/>
        </p:nvSpPr>
        <p:spPr>
          <a:xfrm>
            <a:off x="137928" y="365580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3: progress in meeting research methods</a:t>
            </a:r>
            <a:endParaRPr lang="en-US" sz="2700" dirty="0"/>
          </a:p>
        </p:txBody>
      </p:sp>
      <p:sp>
        <p:nvSpPr>
          <p:cNvPr id="10" name="Rectangle 9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9365F6F-F75D-43A1-BB9E-26A6FB7B96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28" y="3108165"/>
            <a:ext cx="4348115" cy="237189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9621A15-08EF-48BD-8D1B-DE57A7D7C7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6881" y="3172609"/>
            <a:ext cx="3493655" cy="2243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0931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 Phase 3: Metabolomics</a:t>
            </a:r>
          </a:p>
        </p:txBody>
      </p:sp>
      <p:sp>
        <p:nvSpPr>
          <p:cNvPr id="5" name="Google Shape;251;p8">
            <a:extLst>
              <a:ext uri="{FF2B5EF4-FFF2-40B4-BE49-F238E27FC236}">
                <a16:creationId xmlns:a16="http://schemas.microsoft.com/office/drawing/2014/main" id="{544826C7-A432-7B44-93C1-06AE203A47EF}"/>
              </a:ext>
            </a:extLst>
          </p:cNvPr>
          <p:cNvSpPr txBox="1">
            <a:spLocks/>
          </p:cNvSpPr>
          <p:nvPr/>
        </p:nvSpPr>
        <p:spPr>
          <a:xfrm>
            <a:off x="1477156" y="1466849"/>
            <a:ext cx="10714843" cy="413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120" indent="0">
              <a:lnSpc>
                <a:spcPct val="110000"/>
              </a:lnSpc>
              <a:spcBef>
                <a:spcPts val="0"/>
              </a:spcBef>
              <a:buSzPts val="720"/>
            </a:pPr>
            <a:r>
              <a:rPr lang="en-US" sz="1600" b="1"/>
              <a:t>Metrics for Phase 3:</a:t>
            </a:r>
            <a:endParaRPr lang="en-US" sz="1600" b="1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/>
              <a:t>Task A: Documentation of NMR spectra from tissue extracts. </a:t>
            </a:r>
            <a:endParaRPr lang="en-US" sz="1600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/>
              <a:t>Task B: Using NMR spectra, identify small molecule metabolites present in tissues based on database matches. </a:t>
            </a:r>
            <a:endParaRPr lang="en-US" sz="1600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110000"/>
              </a:lnSpc>
              <a:spcBef>
                <a:spcPts val="0"/>
              </a:spcBef>
              <a:buSzPts val="1400"/>
            </a:pPr>
            <a:r>
              <a:rPr lang="en-US" sz="1600"/>
              <a:t>Task C: Statistically compare differences in metabolite profiles between treatments, across time, and between individuals. Tomco to evaluate and quality control the data.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A0993B-8016-2C49-853A-2501AC376151}"/>
              </a:ext>
            </a:extLst>
          </p:cNvPr>
          <p:cNvSpPr/>
          <p:nvPr/>
        </p:nvSpPr>
        <p:spPr>
          <a:xfrm>
            <a:off x="350692" y="1693625"/>
            <a:ext cx="10005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FF4DCD6-68D4-F845-9991-E65635BF1C0B}"/>
              </a:ext>
            </a:extLst>
          </p:cNvPr>
          <p:cNvSpPr/>
          <p:nvPr/>
        </p:nvSpPr>
        <p:spPr>
          <a:xfrm>
            <a:off x="337902" y="1963953"/>
            <a:ext cx="10005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143F83-B90D-42D6-9FAA-C5AEBB6862EF}"/>
              </a:ext>
            </a:extLst>
          </p:cNvPr>
          <p:cNvSpPr/>
          <p:nvPr/>
        </p:nvSpPr>
        <p:spPr>
          <a:xfrm>
            <a:off x="350692" y="2271730"/>
            <a:ext cx="100059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5796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29703" y="520644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 Phase 3: Metabolomics</a:t>
            </a:r>
          </a:p>
        </p:txBody>
      </p:sp>
      <p:sp>
        <p:nvSpPr>
          <p:cNvPr id="5" name="Google Shape;233;p7">
            <a:extLst>
              <a:ext uri="{FF2B5EF4-FFF2-40B4-BE49-F238E27FC236}">
                <a16:creationId xmlns:a16="http://schemas.microsoft.com/office/drawing/2014/main" id="{118EB294-A257-634C-B2B5-6EFFA964D2B0}"/>
              </a:ext>
            </a:extLst>
          </p:cNvPr>
          <p:cNvSpPr txBox="1">
            <a:spLocks/>
          </p:cNvSpPr>
          <p:nvPr/>
        </p:nvSpPr>
        <p:spPr>
          <a:xfrm>
            <a:off x="1329575" y="1635128"/>
            <a:ext cx="9890832" cy="337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400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r>
              <a:rPr lang="en-US" sz="1600" dirty="0"/>
              <a:t>Milestones for Phase 3: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en-US" sz="1600" dirty="0"/>
              <a:t>Metabolites will be extracted from tissues and archived</a:t>
            </a:r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en-US" sz="1600" dirty="0"/>
              <a:t>NMR spectral data will be acquired at the University of Alaska Anchorage NMR facility</a:t>
            </a:r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en-US" sz="1600" dirty="0"/>
              <a:t>Chemical constituencies that correspond to primary metabolites (polar and nonpolar) found in the Human Metabolome Database will be identified</a:t>
            </a:r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en-US" sz="1600" dirty="0"/>
              <a:t>Concentrations of the identified metabolites will be determined</a:t>
            </a:r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endParaRPr lang="en-US" sz="1600" dirty="0"/>
          </a:p>
          <a:p>
            <a:pPr marL="342900" indent="-342900">
              <a:lnSpc>
                <a:spcPct val="80000"/>
              </a:lnSpc>
              <a:buClr>
                <a:srgbClr val="000000"/>
              </a:buClr>
              <a:buSzPts val="1400"/>
              <a:buFont typeface="+mj-lt"/>
              <a:buAutoNum type="arabicPeriod"/>
            </a:pPr>
            <a:r>
              <a:rPr lang="en-US" sz="1600" dirty="0"/>
              <a:t>Multivariate statistical analysis (PCA) will be performed on binned NMR spectra (i.e. unsupervised metabolomics)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125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125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125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18A5B35-EC05-E843-BE20-12E0DBED6E43}"/>
              </a:ext>
            </a:extLst>
          </p:cNvPr>
          <p:cNvSpPr/>
          <p:nvPr/>
        </p:nvSpPr>
        <p:spPr>
          <a:xfrm>
            <a:off x="138832" y="2262785"/>
            <a:ext cx="1103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18A5B35-EC05-E843-BE20-12E0DBED6E43}"/>
              </a:ext>
            </a:extLst>
          </p:cNvPr>
          <p:cNvSpPr/>
          <p:nvPr/>
        </p:nvSpPr>
        <p:spPr>
          <a:xfrm>
            <a:off x="119545" y="2657103"/>
            <a:ext cx="1103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18A5B35-EC05-E843-BE20-12E0DBED6E43}"/>
              </a:ext>
            </a:extLst>
          </p:cNvPr>
          <p:cNvSpPr/>
          <p:nvPr/>
        </p:nvSpPr>
        <p:spPr>
          <a:xfrm>
            <a:off x="119545" y="3207463"/>
            <a:ext cx="1103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8A5B35-EC05-E843-BE20-12E0DBED6E43}"/>
              </a:ext>
            </a:extLst>
          </p:cNvPr>
          <p:cNvSpPr/>
          <p:nvPr/>
        </p:nvSpPr>
        <p:spPr>
          <a:xfrm>
            <a:off x="119545" y="3757823"/>
            <a:ext cx="1103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EF7712-1397-4D08-83A3-2E320166FD2A}"/>
              </a:ext>
            </a:extLst>
          </p:cNvPr>
          <p:cNvSpPr/>
          <p:nvPr/>
        </p:nvSpPr>
        <p:spPr>
          <a:xfrm>
            <a:off x="111334" y="4225884"/>
            <a:ext cx="11035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61000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/>
          <p:cNvSpPr txBox="1"/>
          <p:nvPr/>
        </p:nvSpPr>
        <p:spPr>
          <a:xfrm>
            <a:off x="556431" y="773269"/>
            <a:ext cx="71811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Results: Metabolomics – All treatments, all light conditions, all time points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5BEC06-CC0D-429F-91DD-091A2606CC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129" y="1436415"/>
            <a:ext cx="3720971" cy="3720971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9E77A2EC-7024-43B9-84C7-CD1DE6D84624}"/>
              </a:ext>
            </a:extLst>
          </p:cNvPr>
          <p:cNvSpPr txBox="1"/>
          <p:nvPr/>
        </p:nvSpPr>
        <p:spPr>
          <a:xfrm>
            <a:off x="5017674" y="1436415"/>
            <a:ext cx="423616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Classifier: Photoperiod (light exposure)</a:t>
            </a:r>
          </a:p>
          <a:p>
            <a:endParaRPr lang="en-US" dirty="0"/>
          </a:p>
          <a:p>
            <a:r>
              <a:rPr lang="en-US" dirty="0"/>
              <a:t>Each data point represents all the metabolites found in a single individual.</a:t>
            </a:r>
          </a:p>
          <a:p>
            <a:endParaRPr lang="en-US" dirty="0"/>
          </a:p>
          <a:p>
            <a:r>
              <a:rPr lang="en-US" dirty="0"/>
              <a:t>Differences between 0 &amp; 24 </a:t>
            </a:r>
            <a:r>
              <a:rPr lang="en-US" dirty="0" err="1"/>
              <a:t>hr</a:t>
            </a:r>
            <a:r>
              <a:rPr lang="en-US" dirty="0"/>
              <a:t>, while 12 </a:t>
            </a:r>
            <a:r>
              <a:rPr lang="en-US" dirty="0" err="1"/>
              <a:t>hr</a:t>
            </a:r>
            <a:r>
              <a:rPr lang="en-US" dirty="0"/>
              <a:t> is intermediary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08253A2-EAB7-4696-969B-3C4D9A629F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7455" y="3609163"/>
            <a:ext cx="3096446" cy="3096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44459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84EB8CE-F1AD-4D61-A5D6-C0B455312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85" y="1430889"/>
            <a:ext cx="3996222" cy="39962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FA0B9C5-DD3E-4360-9768-47963E418508}"/>
              </a:ext>
            </a:extLst>
          </p:cNvPr>
          <p:cNvSpPr txBox="1"/>
          <p:nvPr/>
        </p:nvSpPr>
        <p:spPr>
          <a:xfrm>
            <a:off x="556431" y="773269"/>
            <a:ext cx="7128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Results: Metabolomics – All treatments, all light conditions, all time points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CB753A-1AAA-4874-92EC-25A4618F1337}"/>
              </a:ext>
            </a:extLst>
          </p:cNvPr>
          <p:cNvSpPr txBox="1"/>
          <p:nvPr/>
        </p:nvSpPr>
        <p:spPr>
          <a:xfrm>
            <a:off x="5311134" y="1830459"/>
            <a:ext cx="423616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Classifier: Exposure duration (time)</a:t>
            </a:r>
          </a:p>
          <a:p>
            <a:endParaRPr lang="en-US" dirty="0"/>
          </a:p>
          <a:p>
            <a:r>
              <a:rPr lang="en-US" dirty="0"/>
              <a:t>Each data point represents all the metabolites found in a single individual.</a:t>
            </a:r>
          </a:p>
          <a:p>
            <a:endParaRPr lang="en-US" dirty="0"/>
          </a:p>
          <a:p>
            <a:r>
              <a:rPr lang="en-US" dirty="0"/>
              <a:t>No difference between the 5 time points</a:t>
            </a:r>
          </a:p>
        </p:txBody>
      </p:sp>
    </p:spTree>
    <p:extLst>
      <p:ext uri="{BB962C8B-B14F-4D97-AF65-F5344CB8AC3E}">
        <p14:creationId xmlns:p14="http://schemas.microsoft.com/office/powerpoint/2010/main" val="29283737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FA0B9C5-DD3E-4360-9768-47963E418508}"/>
              </a:ext>
            </a:extLst>
          </p:cNvPr>
          <p:cNvSpPr txBox="1"/>
          <p:nvPr/>
        </p:nvSpPr>
        <p:spPr>
          <a:xfrm>
            <a:off x="556431" y="773269"/>
            <a:ext cx="8990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Results: Metabolomics –All light conditions, all time points, individual examination of </a:t>
            </a:r>
            <a:r>
              <a:rPr lang="en-US" dirty="0" err="1"/>
              <a:t>treament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CB753A-1AAA-4874-92EC-25A4618F1337}"/>
              </a:ext>
            </a:extLst>
          </p:cNvPr>
          <p:cNvSpPr txBox="1"/>
          <p:nvPr/>
        </p:nvSpPr>
        <p:spPr>
          <a:xfrm>
            <a:off x="1186169" y="1500918"/>
            <a:ext cx="7442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Classifier: Photoperiod (light exposure)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Each data point represents all the metabolites found in a single individual.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Differences between photoperiod for each treatment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1A06728-DB16-4467-94B8-499A8F38F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305" y="3316299"/>
            <a:ext cx="2253322" cy="22533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7A626BC-B63E-4978-A872-C85D7FDA76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58414" y="3337309"/>
            <a:ext cx="2212746" cy="221274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DC4A45-B111-45D6-B03C-8C55BFF500CF}"/>
              </a:ext>
            </a:extLst>
          </p:cNvPr>
          <p:cNvSpPr txBox="1"/>
          <p:nvPr/>
        </p:nvSpPr>
        <p:spPr>
          <a:xfrm>
            <a:off x="621880" y="2787975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5A05DC-4266-4C8B-A348-77F6F2D2C1AB}"/>
              </a:ext>
            </a:extLst>
          </p:cNvPr>
          <p:cNvSpPr txBox="1"/>
          <p:nvPr/>
        </p:nvSpPr>
        <p:spPr>
          <a:xfrm>
            <a:off x="3382714" y="2785272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71FEBE-073E-470F-A866-D867708574AE}"/>
              </a:ext>
            </a:extLst>
          </p:cNvPr>
          <p:cNvSpPr txBox="1"/>
          <p:nvPr/>
        </p:nvSpPr>
        <p:spPr>
          <a:xfrm>
            <a:off x="5265847" y="2787975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40D3D9-7C91-4006-AC35-F608742F89B9}"/>
              </a:ext>
            </a:extLst>
          </p:cNvPr>
          <p:cNvSpPr txBox="1"/>
          <p:nvPr/>
        </p:nvSpPr>
        <p:spPr>
          <a:xfrm>
            <a:off x="7441841" y="2785270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12C6AD-6D27-496C-AB87-0670C7E0F35D}"/>
              </a:ext>
            </a:extLst>
          </p:cNvPr>
          <p:cNvSpPr txBox="1"/>
          <p:nvPr/>
        </p:nvSpPr>
        <p:spPr>
          <a:xfrm>
            <a:off x="10024504" y="2785271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6F9C728-6EA9-4A76-A574-DBDA291EE2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2900" y="3316299"/>
            <a:ext cx="2253322" cy="2253322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3D88C66-5D04-4FEE-A45B-57974F95D50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142" y="3316298"/>
            <a:ext cx="2233757" cy="2233757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602B5837-DABA-4344-AC19-41F475EA412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12891" y="3337309"/>
            <a:ext cx="2233758" cy="22337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2232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FA0B9C5-DD3E-4360-9768-47963E418508}"/>
              </a:ext>
            </a:extLst>
          </p:cNvPr>
          <p:cNvSpPr txBox="1"/>
          <p:nvPr/>
        </p:nvSpPr>
        <p:spPr>
          <a:xfrm>
            <a:off x="556431" y="773269"/>
            <a:ext cx="8990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Results: Metabolomics –All light conditions, all time points, individual examination of </a:t>
            </a:r>
            <a:r>
              <a:rPr lang="en-US" dirty="0" err="1"/>
              <a:t>treament</a:t>
            </a: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CB753A-1AAA-4874-92EC-25A4618F1337}"/>
              </a:ext>
            </a:extLst>
          </p:cNvPr>
          <p:cNvSpPr txBox="1"/>
          <p:nvPr/>
        </p:nvSpPr>
        <p:spPr>
          <a:xfrm>
            <a:off x="1186169" y="1500918"/>
            <a:ext cx="74426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Classifier: Photoperiod (light exposure)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VIP Scores.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 metabolites drive the observed variation between treatments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DC4A45-B111-45D6-B03C-8C55BFF500CF}"/>
              </a:ext>
            </a:extLst>
          </p:cNvPr>
          <p:cNvSpPr txBox="1"/>
          <p:nvPr/>
        </p:nvSpPr>
        <p:spPr>
          <a:xfrm>
            <a:off x="621880" y="2787975"/>
            <a:ext cx="11285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Control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55A05DC-4266-4C8B-A348-77F6F2D2C1AB}"/>
              </a:ext>
            </a:extLst>
          </p:cNvPr>
          <p:cNvSpPr txBox="1"/>
          <p:nvPr/>
        </p:nvSpPr>
        <p:spPr>
          <a:xfrm>
            <a:off x="3382714" y="2785272"/>
            <a:ext cx="5437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Oil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971FEBE-073E-470F-A866-D867708574AE}"/>
              </a:ext>
            </a:extLst>
          </p:cNvPr>
          <p:cNvSpPr txBox="1"/>
          <p:nvPr/>
        </p:nvSpPr>
        <p:spPr>
          <a:xfrm>
            <a:off x="5265847" y="2787975"/>
            <a:ext cx="154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Dispersant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A40D3D9-7C91-4006-AC35-F608742F89B9}"/>
              </a:ext>
            </a:extLst>
          </p:cNvPr>
          <p:cNvSpPr txBox="1"/>
          <p:nvPr/>
        </p:nvSpPr>
        <p:spPr>
          <a:xfrm>
            <a:off x="7441841" y="2785270"/>
            <a:ext cx="18752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Dispersed Oil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12C6AD-6D27-496C-AB87-0670C7E0F35D}"/>
              </a:ext>
            </a:extLst>
          </p:cNvPr>
          <p:cNvSpPr txBox="1"/>
          <p:nvPr/>
        </p:nvSpPr>
        <p:spPr>
          <a:xfrm>
            <a:off x="10024504" y="2785271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Burned Oil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68151FB9-6FFF-4D59-9EBD-1EE0D3CC3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47" y="3285151"/>
            <a:ext cx="2297202" cy="229720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0E3D9F0F-61A4-48B2-B187-087CE9EFE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09193" y="3285152"/>
            <a:ext cx="2297201" cy="229720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D501C27E-48F1-4FA1-8D98-71E02ABBA8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638" y="3285152"/>
            <a:ext cx="2297201" cy="2297201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E6E0D278-CCCB-4D31-B817-AFB2A14D3B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9230" y="3285151"/>
            <a:ext cx="2297202" cy="2297202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DFF9700-95DC-4506-AFE5-30080507A07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72066" y="3285151"/>
            <a:ext cx="2297202" cy="2297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8240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00;g647908e452_1_26">
            <a:extLst>
              <a:ext uri="{FF2B5EF4-FFF2-40B4-BE49-F238E27FC236}">
                <a16:creationId xmlns:a16="http://schemas.microsoft.com/office/drawing/2014/main" id="{EB20A685-52E8-5042-8C73-215CE29BF73A}"/>
              </a:ext>
            </a:extLst>
          </p:cNvPr>
          <p:cNvSpPr txBox="1">
            <a:spLocks/>
          </p:cNvSpPr>
          <p:nvPr/>
        </p:nvSpPr>
        <p:spPr>
          <a:xfrm>
            <a:off x="0" y="661004"/>
            <a:ext cx="7755526" cy="2741763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90000"/>
              </a:lnSpc>
              <a:buFont typeface="Arial" panose="020B0604020202020204" pitchFamily="34" charset="0"/>
              <a:buNone/>
            </a:pPr>
            <a:endParaRPr lang="en-US" sz="1400" dirty="0"/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r>
              <a:rPr lang="en-US" b="1" dirty="0"/>
              <a:t>Phase 4</a:t>
            </a:r>
            <a:r>
              <a:rPr lang="en-US" dirty="0"/>
              <a:t>: </a:t>
            </a:r>
            <a:r>
              <a:rPr lang="en-US" i="1" dirty="0"/>
              <a:t>Profiling chemical constituencies of water-accommodated petroleum and photo-degraded petroleum</a:t>
            </a:r>
          </a:p>
          <a:p>
            <a:pPr marL="285750" indent="-277495">
              <a:lnSpc>
                <a:spcPct val="90000"/>
              </a:lnSpc>
              <a:buClr>
                <a:schemeClr val="dk1"/>
              </a:buClr>
              <a:buSzPts val="1400"/>
              <a:buFont typeface="Arial"/>
              <a:buChar char="•"/>
            </a:pPr>
            <a:endParaRPr lang="en-US" i="1" dirty="0"/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800" i="1" dirty="0"/>
              <a:t>Dissolved Organic Carbon (DOC) Analyses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800" i="1" dirty="0"/>
              <a:t>Optical Analyses</a:t>
            </a:r>
          </a:p>
          <a:p>
            <a:pPr lvl="1" indent="-203200">
              <a:lnSpc>
                <a:spcPct val="90000"/>
              </a:lnSpc>
              <a:buSzPts val="1400"/>
            </a:pPr>
            <a:r>
              <a:rPr lang="en-US" sz="1800" i="1" dirty="0"/>
              <a:t>Fourier Transform Ion Cyclotron Mass Spectrometry </a:t>
            </a:r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6" name="Google Shape;202;g647908e452_1_26">
            <a:extLst>
              <a:ext uri="{FF2B5EF4-FFF2-40B4-BE49-F238E27FC236}">
                <a16:creationId xmlns:a16="http://schemas.microsoft.com/office/drawing/2014/main" id="{A4FCAFFB-A9FA-8D4B-91EF-00F1B1391321}"/>
              </a:ext>
            </a:extLst>
          </p:cNvPr>
          <p:cNvSpPr txBox="1">
            <a:spLocks/>
          </p:cNvSpPr>
          <p:nvPr/>
        </p:nvSpPr>
        <p:spPr>
          <a:xfrm>
            <a:off x="261698" y="184666"/>
            <a:ext cx="11142300" cy="6554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buSzPts val="2970"/>
            </a:pPr>
            <a:r>
              <a:rPr lang="en-US" sz="2970" dirty="0"/>
              <a:t>Arctic Mussels Phase 4: Progress in meeting research methods </a:t>
            </a:r>
            <a:endParaRPr lang="en-US" sz="27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686D24A-5C87-9746-B5AA-A9D9683A69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2281" y="821987"/>
            <a:ext cx="3851627" cy="1795821"/>
          </a:xfrm>
          <a:prstGeom prst="rect">
            <a:avLst/>
          </a:prstGeom>
        </p:spPr>
      </p:pic>
      <p:pic>
        <p:nvPicPr>
          <p:cNvPr id="9" name="Picture 2" descr="World-record 21 tesla ICR magnet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91659" y="2777054"/>
            <a:ext cx="6172381" cy="3439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6ECB864-4B34-CF46-A2A0-166153A13B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55" y="3694439"/>
            <a:ext cx="4114800" cy="3075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B37667A7-688A-034C-B2A1-5C5E9BCE661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3415" y="4368968"/>
            <a:ext cx="2109433" cy="1549622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2" name="Curved Connector 11">
            <a:extLst>
              <a:ext uri="{FF2B5EF4-FFF2-40B4-BE49-F238E27FC236}">
                <a16:creationId xmlns:a16="http://schemas.microsoft.com/office/drawing/2014/main" id="{8EE07B77-5E8D-0641-8E26-BA45E21E41D0}"/>
              </a:ext>
            </a:extLst>
          </p:cNvPr>
          <p:cNvCxnSpPr>
            <a:cxnSpLocks/>
          </p:cNvCxnSpPr>
          <p:nvPr/>
        </p:nvCxnSpPr>
        <p:spPr>
          <a:xfrm flipV="1">
            <a:off x="2521071" y="4751882"/>
            <a:ext cx="1286431" cy="480463"/>
          </a:xfrm>
          <a:prstGeom prst="curvedConnector3">
            <a:avLst>
              <a:gd name="adj1" fmla="val 50000"/>
            </a:avLst>
          </a:prstGeom>
          <a:ln w="3492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4182255" y="6375349"/>
            <a:ext cx="229845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i="1" dirty="0"/>
              <a:t>(McKenna et al. 2013) 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157247182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64;g647908e452_1_6">
            <a:extLst>
              <a:ext uri="{FF2B5EF4-FFF2-40B4-BE49-F238E27FC236}">
                <a16:creationId xmlns:a16="http://schemas.microsoft.com/office/drawing/2014/main" id="{0081CD19-B848-1340-BCDA-AA840CFB20C4}"/>
              </a:ext>
            </a:extLst>
          </p:cNvPr>
          <p:cNvSpPr txBox="1">
            <a:spLocks/>
          </p:cNvSpPr>
          <p:nvPr/>
        </p:nvSpPr>
        <p:spPr>
          <a:xfrm>
            <a:off x="350692" y="835405"/>
            <a:ext cx="11142300" cy="5425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4: Metrics</a:t>
            </a:r>
            <a:endParaRPr lang="en-US" sz="2700" dirty="0"/>
          </a:p>
        </p:txBody>
      </p:sp>
      <p:sp>
        <p:nvSpPr>
          <p:cNvPr id="6" name="Google Shape;265;g647908e452_1_6">
            <a:extLst>
              <a:ext uri="{FF2B5EF4-FFF2-40B4-BE49-F238E27FC236}">
                <a16:creationId xmlns:a16="http://schemas.microsoft.com/office/drawing/2014/main" id="{64F84003-27A5-E144-9553-2F1D76920AF1}"/>
              </a:ext>
            </a:extLst>
          </p:cNvPr>
          <p:cNvSpPr txBox="1">
            <a:spLocks/>
          </p:cNvSpPr>
          <p:nvPr/>
        </p:nvSpPr>
        <p:spPr>
          <a:xfrm>
            <a:off x="4571999" y="1466849"/>
            <a:ext cx="7004701" cy="41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rgbClr val="00FF00"/>
              </a:buClr>
              <a:buSzPts val="1400"/>
              <a:buFont typeface="Calibri"/>
              <a:buChar char="•"/>
            </a:pPr>
            <a:r>
              <a:rPr lang="en-US" sz="1600" dirty="0"/>
              <a:t>Task A: Obtain necessary instrument time permissions for 180 FT-ICR MS samples at the National High Magnetic Field Laboratory. 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400"/>
              <a:buFont typeface="Calibri"/>
              <a:buChar char="•"/>
            </a:pPr>
            <a:r>
              <a:rPr lang="en-US" sz="1600" dirty="0"/>
              <a:t>Task B: Document dissolved organic carbon concentrations in water samples 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400"/>
              <a:buFont typeface="Calibri"/>
              <a:buChar char="•"/>
            </a:pPr>
            <a:r>
              <a:rPr lang="en-US" sz="1600" dirty="0"/>
              <a:t>Task C: Document </a:t>
            </a:r>
            <a:r>
              <a:rPr lang="en-US" sz="1600" dirty="0" err="1"/>
              <a:t>spectrofluorescence</a:t>
            </a:r>
            <a:r>
              <a:rPr lang="en-US" sz="1600" dirty="0"/>
              <a:t> and FT-ICR MS data from water samples. 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  <a:p>
            <a:pPr marL="342900" indent="-361950">
              <a:lnSpc>
                <a:spcPct val="110000"/>
              </a:lnSpc>
              <a:spcBef>
                <a:spcPts val="0"/>
              </a:spcBef>
              <a:buClr>
                <a:schemeClr val="dk1"/>
              </a:buClr>
              <a:buSzPts val="1400"/>
              <a:buFont typeface="Calibri"/>
              <a:buChar char="•"/>
            </a:pPr>
            <a:r>
              <a:rPr lang="en-US" sz="1600" dirty="0"/>
              <a:t>Task D: Statistically compare differences in DOC, </a:t>
            </a:r>
            <a:r>
              <a:rPr lang="en-US" sz="1600" dirty="0" err="1"/>
              <a:t>spectrofluorescence</a:t>
            </a:r>
            <a:r>
              <a:rPr lang="en-US" sz="1600" dirty="0"/>
              <a:t> and FT-ICR MS data between treatments, across time, and between replicates. Zito to evaluate and quality control the data.</a:t>
            </a:r>
            <a:endParaRPr lang="en-US" sz="1600" dirty="0"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720"/>
              <a:buFont typeface="Arial" panose="020B0604020202020204" pitchFamily="34" charset="0"/>
              <a:buNone/>
            </a:pPr>
            <a:endParaRPr lang="en-US" sz="70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AA2107F-E370-754D-939C-ADA178C4F027}"/>
              </a:ext>
            </a:extLst>
          </p:cNvPr>
          <p:cNvSpPr/>
          <p:nvPr/>
        </p:nvSpPr>
        <p:spPr>
          <a:xfrm>
            <a:off x="3294085" y="1466849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FBCB9E-3D53-BD43-8459-C28179E7DADB}"/>
              </a:ext>
            </a:extLst>
          </p:cNvPr>
          <p:cNvSpPr/>
          <p:nvPr/>
        </p:nvSpPr>
        <p:spPr>
          <a:xfrm>
            <a:off x="3294085" y="2056088"/>
            <a:ext cx="122700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3FBCB9E-3D53-BD43-8459-C28179E7DADB}"/>
              </a:ext>
            </a:extLst>
          </p:cNvPr>
          <p:cNvSpPr/>
          <p:nvPr/>
        </p:nvSpPr>
        <p:spPr>
          <a:xfrm>
            <a:off x="3294085" y="2528741"/>
            <a:ext cx="1342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Completed*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3FBCB9E-3D53-BD43-8459-C28179E7DADB}"/>
              </a:ext>
            </a:extLst>
          </p:cNvPr>
          <p:cNvSpPr/>
          <p:nvPr/>
        </p:nvSpPr>
        <p:spPr>
          <a:xfrm>
            <a:off x="3294084" y="3164667"/>
            <a:ext cx="13424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rgbClr val="00B050"/>
                </a:solidFill>
              </a:rPr>
              <a:t>Completed*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210788167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41;g61b0c2fbbf_0_14">
            <a:extLst>
              <a:ext uri="{FF2B5EF4-FFF2-40B4-BE49-F238E27FC236}">
                <a16:creationId xmlns:a16="http://schemas.microsoft.com/office/drawing/2014/main" id="{D870BF09-E9B8-5140-99F5-9E68E9719139}"/>
              </a:ext>
            </a:extLst>
          </p:cNvPr>
          <p:cNvSpPr txBox="1">
            <a:spLocks/>
          </p:cNvSpPr>
          <p:nvPr/>
        </p:nvSpPr>
        <p:spPr>
          <a:xfrm>
            <a:off x="829326" y="1825336"/>
            <a:ext cx="9355197" cy="40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r>
              <a:rPr lang="en-US" sz="1800" b="1" dirty="0"/>
              <a:t>Phase 4</a:t>
            </a:r>
            <a:r>
              <a:rPr lang="en-US" sz="1800" dirty="0"/>
              <a:t>: </a:t>
            </a:r>
            <a:r>
              <a:rPr lang="en-US" sz="1800" i="1" dirty="0"/>
              <a:t>Chemical Analyses. Upon completion of Phase 1 and once water samples have been received, Team member Zito will analyze the chemical composition of aqueous-phase hydrocarbons at the University of New Orleans.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800" dirty="0"/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r>
              <a:rPr lang="en-US" sz="1800" dirty="0"/>
              <a:t>Milestones anticipated: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The dissolved organic carbon (DOC) content of each water sample will be calculated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The three-dimensional fluorescence character of each water sample will be determined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Water samples will be pre-concentrated for FT-ICR Mass Spectra collection</a:t>
            </a:r>
          </a:p>
          <a:p>
            <a:pPr marL="342900" indent="-360362">
              <a:lnSpc>
                <a:spcPct val="80000"/>
              </a:lnSpc>
              <a:buClr>
                <a:schemeClr val="dk1"/>
              </a:buClr>
              <a:buSzPts val="1400"/>
              <a:buFont typeface="Calibri"/>
              <a:buAutoNum type="arabicPeriod"/>
            </a:pPr>
            <a:r>
              <a:rPr lang="en-US" sz="1800" dirty="0"/>
              <a:t>FT-ICR MS data will be collected at the National High Field Magnetic Laboratory in Tallahassee FL</a:t>
            </a:r>
          </a:p>
          <a:p>
            <a:pPr marL="0" indent="0">
              <a:lnSpc>
                <a:spcPct val="80000"/>
              </a:lnSpc>
              <a:buClr>
                <a:schemeClr val="dk1"/>
              </a:buClr>
              <a:buSzPts val="1125"/>
              <a:buFont typeface="Arial" panose="020B0604020202020204" pitchFamily="34" charset="0"/>
              <a:buNone/>
            </a:pPr>
            <a:endParaRPr lang="en-US" sz="1125" dirty="0"/>
          </a:p>
        </p:txBody>
      </p:sp>
      <p:sp>
        <p:nvSpPr>
          <p:cNvPr id="6" name="Google Shape;243;g61b0c2fbbf_0_14">
            <a:extLst>
              <a:ext uri="{FF2B5EF4-FFF2-40B4-BE49-F238E27FC236}">
                <a16:creationId xmlns:a16="http://schemas.microsoft.com/office/drawing/2014/main" id="{1FEC4FB3-62BE-8F48-8497-DD7E46453C59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4: Milestones</a:t>
            </a:r>
            <a:endParaRPr lang="en-US" sz="2700" dirty="0"/>
          </a:p>
        </p:txBody>
      </p:sp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17945360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135A634-4786-1445-A57B-6DEE6618B3E6}"/>
              </a:ext>
            </a:extLst>
          </p:cNvPr>
          <p:cNvSpPr txBox="1"/>
          <p:nvPr/>
        </p:nvSpPr>
        <p:spPr>
          <a:xfrm>
            <a:off x="1629206" y="518611"/>
            <a:ext cx="870642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b="1" dirty="0"/>
              <a:t>Dissolved Organic Carbon</a:t>
            </a:r>
          </a:p>
          <a:p>
            <a:pPr algn="ctr"/>
            <a:r>
              <a:rPr lang="en-US" sz="2400" b="1" dirty="0"/>
              <a:t>Measures the total amount of all carbon species dissolved in water</a:t>
            </a:r>
          </a:p>
        </p:txBody>
      </p:sp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  <p:pic>
        <p:nvPicPr>
          <p:cNvPr id="3" name="Picture 2" descr="Chart, bar chart&#10;&#10;Description automatically generated">
            <a:extLst>
              <a:ext uri="{FF2B5EF4-FFF2-40B4-BE49-F238E27FC236}">
                <a16:creationId xmlns:a16="http://schemas.microsoft.com/office/drawing/2014/main" id="{ECC84EB3-C1D4-4F08-B592-20170D9D20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0274" y="1349608"/>
            <a:ext cx="9326776" cy="524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03411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1912613-961C-4558-B902-5292468EC23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5328" r="8126" b="3611"/>
          <a:stretch/>
        </p:blipFill>
        <p:spPr>
          <a:xfrm>
            <a:off x="222164" y="555022"/>
            <a:ext cx="11170156" cy="58442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7845246" y="4351938"/>
            <a:ext cx="322094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00B050"/>
                </a:solidFill>
              </a:rPr>
              <a:t>Fluorescence analysis: </a:t>
            </a:r>
          </a:p>
          <a:p>
            <a:r>
              <a:rPr lang="en-US" sz="2400" b="1" dirty="0">
                <a:solidFill>
                  <a:srgbClr val="00B050"/>
                </a:solidFill>
              </a:rPr>
              <a:t>PARAFAC 5 components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754635" y="642201"/>
            <a:ext cx="190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Component 1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4528540" y="642201"/>
            <a:ext cx="190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Component 2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8302445" y="642201"/>
            <a:ext cx="190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Component 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761307" y="5122696"/>
            <a:ext cx="190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Component 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5156D96-0BA3-F849-96A4-436219856C00}"/>
              </a:ext>
            </a:extLst>
          </p:cNvPr>
          <p:cNvSpPr txBox="1"/>
          <p:nvPr/>
        </p:nvSpPr>
        <p:spPr>
          <a:xfrm>
            <a:off x="4528540" y="3754370"/>
            <a:ext cx="19082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Component 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76725" y="642201"/>
            <a:ext cx="3513222" cy="2534136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357014" y="3263516"/>
            <a:ext cx="70061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&gt;95% Database match with petroleum-derived dissolved organic material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32032135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hart, scatter chart&#10;&#10;Description automatically generated">
            <a:extLst>
              <a:ext uri="{FF2B5EF4-FFF2-40B4-BE49-F238E27FC236}">
                <a16:creationId xmlns:a16="http://schemas.microsoft.com/office/drawing/2014/main" id="{1BF25619-17A2-446E-8DB2-0A19B526BAF7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87" y="1852612"/>
            <a:ext cx="7424738" cy="4678383"/>
          </a:xfrm>
          <a:prstGeom prst="rect">
            <a:avLst/>
          </a:prstGeom>
          <a:solidFill>
            <a:srgbClr val="F8F8F8"/>
          </a:solidFill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760CE07-4A1E-4595-8017-9CD721B8A52D}"/>
              </a:ext>
            </a:extLst>
          </p:cNvPr>
          <p:cNvSpPr txBox="1"/>
          <p:nvPr/>
        </p:nvSpPr>
        <p:spPr>
          <a:xfrm>
            <a:off x="3067049" y="1228725"/>
            <a:ext cx="64770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Ultrahigh Resolution Mass Spectrometry</a:t>
            </a:r>
          </a:p>
        </p:txBody>
      </p:sp>
    </p:spTree>
    <p:extLst>
      <p:ext uri="{BB962C8B-B14F-4D97-AF65-F5344CB8AC3E}">
        <p14:creationId xmlns:p14="http://schemas.microsoft.com/office/powerpoint/2010/main" val="413902629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radar chart&#10;&#10;Description automatically generated">
            <a:extLst>
              <a:ext uri="{FF2B5EF4-FFF2-40B4-BE49-F238E27FC236}">
                <a16:creationId xmlns:a16="http://schemas.microsoft.com/office/drawing/2014/main" id="{C8336B3F-C02F-4339-938A-FEFD6ECECD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199" y="1516082"/>
            <a:ext cx="5181600" cy="51816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C37B1BE-463B-4C6D-BB26-FAA26AA992CF}"/>
              </a:ext>
            </a:extLst>
          </p:cNvPr>
          <p:cNvSpPr txBox="1"/>
          <p:nvPr/>
        </p:nvSpPr>
        <p:spPr>
          <a:xfrm>
            <a:off x="2857499" y="561975"/>
            <a:ext cx="64770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Currently assessing NMDS plot to describe changes in chemical composition over time</a:t>
            </a:r>
          </a:p>
        </p:txBody>
      </p:sp>
    </p:spTree>
    <p:extLst>
      <p:ext uri="{BB962C8B-B14F-4D97-AF65-F5344CB8AC3E}">
        <p14:creationId xmlns:p14="http://schemas.microsoft.com/office/powerpoint/2010/main" val="165641599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08;g647908e452_1_33">
            <a:extLst>
              <a:ext uri="{FF2B5EF4-FFF2-40B4-BE49-F238E27FC236}">
                <a16:creationId xmlns:a16="http://schemas.microsoft.com/office/drawing/2014/main" id="{C1C282A7-2932-204A-9CA5-44904B0040E8}"/>
              </a:ext>
            </a:extLst>
          </p:cNvPr>
          <p:cNvSpPr txBox="1">
            <a:spLocks/>
          </p:cNvSpPr>
          <p:nvPr/>
        </p:nvSpPr>
        <p:spPr>
          <a:xfrm>
            <a:off x="500429" y="1377939"/>
            <a:ext cx="10842825" cy="3100842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45700" rIns="91425" bIns="45700" anchor="t" anchorCtr="0">
            <a:noAutofit/>
          </a:bodyPr>
          <a:lstStyle>
            <a:lvl1pPr marL="2286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2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Franklin Gothic Book" panose="020B05030201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39700" indent="0">
              <a:lnSpc>
                <a:spcPct val="110000"/>
              </a:lnSpc>
              <a:buSzPts val="1400"/>
              <a:buNone/>
            </a:pPr>
            <a:r>
              <a:rPr lang="en-US" sz="1800" i="1" dirty="0"/>
              <a:t>Synthesize data and prepare knowledge products</a:t>
            </a:r>
          </a:p>
          <a:p>
            <a:pPr marL="139700" indent="0">
              <a:lnSpc>
                <a:spcPct val="110000"/>
              </a:lnSpc>
              <a:buSzPts val="1400"/>
              <a:buNone/>
            </a:pPr>
            <a:endParaRPr lang="en-US" sz="1800" i="1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Project personnel will meet to summarize the findings and identify appropriate peer-review journals for submission. </a:t>
            </a:r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endParaRPr lang="en-US" sz="1800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Team members </a:t>
            </a:r>
            <a:r>
              <a:rPr lang="en-US" sz="1800" dirty="0" err="1"/>
              <a:t>Counihan</a:t>
            </a:r>
            <a:r>
              <a:rPr lang="en-US" sz="1800" dirty="0"/>
              <a:t> and Zito will lead the manuscript preparation and submission aspects to peer-reviewed scientific journals (i.e. Aquatic Toxicology, Environmental Science and Technology). </a:t>
            </a:r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endParaRPr lang="en-US" sz="1800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PI Tomco will work with ADAC and USCG Project Champion in synthesizing data to meet USCG needs and satisfying reporting outcomes as required by the program.</a:t>
            </a:r>
          </a:p>
          <a:p>
            <a:pPr marL="139700" indent="0">
              <a:lnSpc>
                <a:spcPct val="110000"/>
              </a:lnSpc>
              <a:spcBef>
                <a:spcPts val="0"/>
              </a:spcBef>
              <a:buSzPts val="1400"/>
              <a:buNone/>
            </a:pPr>
            <a:endParaRPr lang="en-US" sz="1800" dirty="0"/>
          </a:p>
          <a:p>
            <a:pPr marL="457200" indent="-317500">
              <a:lnSpc>
                <a:spcPct val="110000"/>
              </a:lnSpc>
              <a:spcBef>
                <a:spcPts val="0"/>
              </a:spcBef>
              <a:buSzPts val="1400"/>
              <a:buFont typeface="Arial" panose="020B0604020202020204" pitchFamily="34" charset="0"/>
              <a:buChar char="●"/>
            </a:pPr>
            <a:r>
              <a:rPr lang="en-US" sz="1800" dirty="0"/>
              <a:t>Team member McGill and graduate students will assist in all aspects of reporting and manuscript preparation.</a:t>
            </a:r>
          </a:p>
          <a:p>
            <a:pPr marL="0" indent="0">
              <a:lnSpc>
                <a:spcPct val="11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  <a:p>
            <a:pPr marL="0" indent="0">
              <a:lnSpc>
                <a:spcPct val="90000"/>
              </a:lnSpc>
              <a:buClr>
                <a:schemeClr val="dk1"/>
              </a:buClr>
              <a:buSzPts val="1530"/>
              <a:buFont typeface="Arial" panose="020B0604020202020204" pitchFamily="34" charset="0"/>
              <a:buNone/>
            </a:pPr>
            <a:endParaRPr lang="en-US" sz="1400" dirty="0"/>
          </a:p>
        </p:txBody>
      </p:sp>
      <p:sp>
        <p:nvSpPr>
          <p:cNvPr id="3" name="Google Shape;210;g647908e452_1_33">
            <a:extLst>
              <a:ext uri="{FF2B5EF4-FFF2-40B4-BE49-F238E27FC236}">
                <a16:creationId xmlns:a16="http://schemas.microsoft.com/office/drawing/2014/main" id="{E3EBD120-6D1C-C44B-8111-970A3AB87093}"/>
              </a:ext>
            </a:extLst>
          </p:cNvPr>
          <p:cNvSpPr txBox="1">
            <a:spLocks/>
          </p:cNvSpPr>
          <p:nvPr/>
        </p:nvSpPr>
        <p:spPr>
          <a:xfrm>
            <a:off x="350692" y="417339"/>
            <a:ext cx="11142300" cy="96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Franklin Gothic Book" panose="020B0503020102020204" pitchFamily="34" charset="0"/>
                <a:ea typeface="+mj-ea"/>
                <a:cs typeface="+mj-cs"/>
              </a:defRPr>
            </a:lvl1pPr>
          </a:lstStyle>
          <a:p>
            <a:pPr>
              <a:spcBef>
                <a:spcPts val="0"/>
              </a:spcBef>
              <a:buClr>
                <a:schemeClr val="dk1"/>
              </a:buClr>
              <a:buSzPts val="2970"/>
              <a:buFont typeface="Libre Franklin"/>
              <a:buNone/>
            </a:pPr>
            <a:r>
              <a:rPr lang="en-US" sz="2970" dirty="0"/>
              <a:t>Arctic Mussels Phase 5: Progress in meeting research methods</a:t>
            </a:r>
            <a:endParaRPr lang="en-US" sz="2700" dirty="0"/>
          </a:p>
        </p:txBody>
      </p:sp>
      <p:sp>
        <p:nvSpPr>
          <p:cNvPr id="4" name="Rectangle 3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42391430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00828" y="649519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Mussels:  Schedule and Metrics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29564" y="1285039"/>
            <a:ext cx="8273168" cy="4148809"/>
          </a:xfrm>
        </p:spPr>
        <p:txBody>
          <a:bodyPr>
            <a:normAutofit/>
          </a:bodyPr>
          <a:lstStyle/>
          <a:p>
            <a:r>
              <a:rPr lang="en-US" dirty="0"/>
              <a:t>Current year research schedule and milestones:</a:t>
            </a:r>
          </a:p>
          <a:p>
            <a:pPr marL="457200" lvl="1" indent="0">
              <a:buNone/>
            </a:pPr>
            <a:r>
              <a:rPr lang="en-US" dirty="0"/>
              <a:t>Phase 1 – </a:t>
            </a:r>
            <a:r>
              <a:rPr lang="en-US" dirty="0">
                <a:solidFill>
                  <a:srgbClr val="00B050"/>
                </a:solidFill>
              </a:rPr>
              <a:t>Complete</a:t>
            </a:r>
          </a:p>
          <a:p>
            <a:pPr marL="457200" lvl="1" indent="0">
              <a:buNone/>
            </a:pPr>
            <a:r>
              <a:rPr lang="en-US" dirty="0"/>
              <a:t>Phase 2 – </a:t>
            </a:r>
            <a:r>
              <a:rPr lang="en-US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r>
              <a:rPr lang="en-US" dirty="0"/>
              <a:t>Phase 3 – </a:t>
            </a:r>
            <a:r>
              <a:rPr lang="en-US" dirty="0">
                <a:solidFill>
                  <a:srgbClr val="00B050"/>
                </a:solidFill>
              </a:rPr>
              <a:t>Complete</a:t>
            </a:r>
            <a:endParaRPr lang="en-US" dirty="0">
              <a:solidFill>
                <a:srgbClr val="FFFF00"/>
              </a:solidFill>
            </a:endParaRPr>
          </a:p>
          <a:p>
            <a:pPr marL="457200" lvl="1" indent="0">
              <a:buNone/>
            </a:pPr>
            <a:r>
              <a:rPr lang="en-US" dirty="0"/>
              <a:t>Phase 4 – </a:t>
            </a:r>
            <a:r>
              <a:rPr lang="en-US" dirty="0">
                <a:solidFill>
                  <a:srgbClr val="00B050"/>
                </a:solidFill>
              </a:rPr>
              <a:t>Complete*</a:t>
            </a:r>
          </a:p>
          <a:p>
            <a:pPr marL="457200" lvl="1" indent="0">
              <a:buNone/>
            </a:pPr>
            <a:r>
              <a:rPr lang="en-US" dirty="0"/>
              <a:t>Phase 5 – </a:t>
            </a:r>
            <a:r>
              <a:rPr lang="en-US" dirty="0">
                <a:solidFill>
                  <a:srgbClr val="FFFF00"/>
                </a:solidFill>
              </a:rPr>
              <a:t>In progress</a:t>
            </a:r>
            <a:endParaRPr lang="en-US" dirty="0">
              <a:solidFill>
                <a:srgbClr val="00B050"/>
              </a:solidFill>
            </a:endParaRP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Current year metrics: </a:t>
            </a:r>
          </a:p>
          <a:p>
            <a:pPr marL="0" indent="0">
              <a:buNone/>
            </a:pPr>
            <a:r>
              <a:rPr lang="en-US" dirty="0"/>
              <a:t>Progress on Phase 5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395775889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640168" y="735436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Mussels:  Key Accomplishments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230664" y="2017925"/>
            <a:ext cx="8273168" cy="315455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Key accomplishments of the project:</a:t>
            </a:r>
          </a:p>
          <a:p>
            <a:pPr lvl="1"/>
            <a:r>
              <a:rPr lang="en-US" dirty="0"/>
              <a:t>Permits obtained</a:t>
            </a:r>
          </a:p>
          <a:p>
            <a:pPr lvl="1"/>
            <a:r>
              <a:rPr lang="en-US" dirty="0"/>
              <a:t>Engagement with Project Champion</a:t>
            </a:r>
          </a:p>
          <a:p>
            <a:pPr lvl="1"/>
            <a:r>
              <a:rPr lang="en-US" dirty="0"/>
              <a:t>Exposure chamber build-out</a:t>
            </a:r>
          </a:p>
          <a:p>
            <a:pPr lvl="1"/>
            <a:r>
              <a:rPr lang="en-US" dirty="0"/>
              <a:t>Mussel harvest</a:t>
            </a:r>
          </a:p>
          <a:p>
            <a:pPr lvl="1"/>
            <a:r>
              <a:rPr lang="en-US" dirty="0"/>
              <a:t>Exposures conducted</a:t>
            </a:r>
          </a:p>
          <a:p>
            <a:pPr lvl="1"/>
            <a:r>
              <a:rPr lang="en-US" dirty="0"/>
              <a:t>Tissues dissected</a:t>
            </a:r>
          </a:p>
          <a:p>
            <a:pPr lvl="1"/>
            <a:r>
              <a:rPr lang="en-US" dirty="0"/>
              <a:t>Samples distributed</a:t>
            </a:r>
          </a:p>
          <a:p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66AAD60-975E-D64E-A9CE-41F3223AD973}"/>
              </a:ext>
            </a:extLst>
          </p:cNvPr>
          <p:cNvSpPr/>
          <p:nvPr/>
        </p:nvSpPr>
        <p:spPr>
          <a:xfrm>
            <a:off x="5791200" y="2864160"/>
            <a:ext cx="617013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Toxicity data collected and analyzed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Water samples processed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Students trained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2400" dirty="0"/>
              <a:t>Manuscript preparation underway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46856048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584935" y="766120"/>
            <a:ext cx="9940158" cy="480131"/>
          </a:xfrm>
        </p:spPr>
        <p:txBody>
          <a:bodyPr>
            <a:noAutofit/>
          </a:bodyPr>
          <a:lstStyle/>
          <a:p>
            <a:r>
              <a:rPr lang="en-US" sz="3600" dirty="0"/>
              <a:t>Arctic Mussels: Transition Plans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95EB5E-CDF3-3548-AE96-CDD9E74CCA76}"/>
              </a:ext>
            </a:extLst>
          </p:cNvPr>
          <p:cNvSpPr/>
          <p:nvPr/>
        </p:nvSpPr>
        <p:spPr>
          <a:xfrm>
            <a:off x="492929" y="1535506"/>
            <a:ext cx="10826712" cy="3260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r>
              <a:rPr lang="en-US" sz="2800" dirty="0"/>
              <a:t>Integration with copepods team for knowledge product?</a:t>
            </a:r>
          </a:p>
          <a:p>
            <a:pPr lvl="0">
              <a:lnSpc>
                <a:spcPct val="8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endParaRPr lang="en-US" sz="2800" dirty="0"/>
          </a:p>
          <a:p>
            <a:pPr lvl="0">
              <a:lnSpc>
                <a:spcPct val="8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endParaRPr lang="en-US" sz="2800" dirty="0"/>
          </a:p>
          <a:p>
            <a:pPr lvl="0">
              <a:lnSpc>
                <a:spcPct val="8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r>
              <a:rPr lang="en-US" sz="2800" dirty="0"/>
              <a:t>Translating toxicity data generated into policy decisions and criteria for recovering spilled oil requires not only controlled experiments conducted under simulated realistic scenarios and complex data analysis; it also requires a “global perspective” cost/benefit weighing.</a:t>
            </a:r>
          </a:p>
          <a:p>
            <a:pPr lvl="0">
              <a:lnSpc>
                <a:spcPct val="80000"/>
              </a:lnSpc>
              <a:spcBef>
                <a:spcPts val="800"/>
              </a:spcBef>
              <a:buClr>
                <a:schemeClr val="dk1"/>
              </a:buClr>
              <a:buSzPts val="1395"/>
            </a:pPr>
            <a:endParaRPr lang="en-US" sz="2800" dirty="0"/>
          </a:p>
        </p:txBody>
      </p:sp>
      <p:sp>
        <p:nvSpPr>
          <p:cNvPr id="7" name="Rectangle 6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1871872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732221" y="821017"/>
            <a:ext cx="9940158" cy="70173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Ready for questions</a:t>
            </a:r>
          </a:p>
        </p:txBody>
      </p:sp>
      <p:sp>
        <p:nvSpPr>
          <p:cNvPr id="4" name="Rectangle 3"/>
          <p:cNvSpPr/>
          <p:nvPr/>
        </p:nvSpPr>
        <p:spPr>
          <a:xfrm>
            <a:off x="210207" y="1883534"/>
            <a:ext cx="4845030" cy="2754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Feedback…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What are we missing?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What can we improve?</a:t>
            </a:r>
          </a:p>
          <a:p>
            <a:pPr marL="228600" indent="-228600">
              <a:spcBef>
                <a:spcPts val="200"/>
              </a:spcBef>
              <a:buFont typeface="Arial" panose="020B0604020202020204" pitchFamily="34" charset="0"/>
              <a:buChar char="•"/>
            </a:pPr>
            <a:r>
              <a:rPr lang="en-US" sz="2400" dirty="0">
                <a:latin typeface="Franklin Gothic Book" panose="020B0503020102020204" pitchFamily="34" charset="0"/>
              </a:rPr>
              <a:t>Who should we connect with to improve odds of research success?</a:t>
            </a:r>
          </a:p>
        </p:txBody>
      </p:sp>
      <p:pic>
        <p:nvPicPr>
          <p:cNvPr id="6" name="Picture 5" descr="A person standing on a rock&#10;&#10;Description automatically generated">
            <a:extLst>
              <a:ext uri="{FF2B5EF4-FFF2-40B4-BE49-F238E27FC236}">
                <a16:creationId xmlns:a16="http://schemas.microsoft.com/office/drawing/2014/main" id="{B2276965-01AB-FE46-8D04-6264C68C461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94420" y="1271216"/>
            <a:ext cx="2099702" cy="2799603"/>
          </a:xfrm>
          <a:prstGeom prst="flowChartInputOutpu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468D4A9-9807-9A44-8BA9-7B77BE298D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27065" y="1271216"/>
            <a:ext cx="2719208" cy="2719208"/>
          </a:xfrm>
          <a:prstGeom prst="parallelogram">
            <a:avLst>
              <a:gd name="adj" fmla="val 15043"/>
            </a:avLst>
          </a:prstGeom>
        </p:spPr>
      </p:pic>
      <p:pic>
        <p:nvPicPr>
          <p:cNvPr id="9" name="Picture 8" descr="A person standing in front of a computer&#10;&#10;Description automatically generated">
            <a:extLst>
              <a:ext uri="{FF2B5EF4-FFF2-40B4-BE49-F238E27FC236}">
                <a16:creationId xmlns:a16="http://schemas.microsoft.com/office/drawing/2014/main" id="{AECEDD9B-C6D3-BE40-9373-29D0608D6E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826882" y="4453254"/>
            <a:ext cx="2638812" cy="1979109"/>
          </a:xfrm>
          <a:prstGeom prst="roundRect">
            <a:avLst/>
          </a:prstGeom>
        </p:spPr>
      </p:pic>
      <p:pic>
        <p:nvPicPr>
          <p:cNvPr id="10" name="Picture 9" descr="A picture containing person, indoor, man, young&#10;&#10;Description automatically generated">
            <a:extLst>
              <a:ext uri="{FF2B5EF4-FFF2-40B4-BE49-F238E27FC236}">
                <a16:creationId xmlns:a16="http://schemas.microsoft.com/office/drawing/2014/main" id="{ECF6B721-6200-E642-8C04-3C82BE82062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388" t="3954"/>
          <a:stretch/>
        </p:blipFill>
        <p:spPr>
          <a:xfrm rot="5400000">
            <a:off x="7586523" y="4133338"/>
            <a:ext cx="2496063" cy="2476191"/>
          </a:xfrm>
          <a:prstGeom prst="round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A4B689B-F741-F344-9CF1-D0083CE77D3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b="26519"/>
          <a:stretch/>
        </p:blipFill>
        <p:spPr>
          <a:xfrm>
            <a:off x="5935972" y="4079495"/>
            <a:ext cx="1576404" cy="1737522"/>
          </a:xfrm>
          <a:prstGeom prst="roundRect">
            <a:avLst>
              <a:gd name="adj" fmla="val 50000"/>
            </a:avLst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D92E75B-8FF5-CF4F-8A67-5DA306FC7A51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5157" r="23278" b="25158"/>
          <a:stretch/>
        </p:blipFill>
        <p:spPr>
          <a:xfrm>
            <a:off x="4296272" y="3184961"/>
            <a:ext cx="1686096" cy="1763295"/>
          </a:xfrm>
          <a:prstGeom prst="ellipse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24B8014-2813-744C-BBD5-543B8EC5A24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70558" y="5024692"/>
            <a:ext cx="1737523" cy="1737523"/>
          </a:xfrm>
          <a:prstGeom prst="ellipse">
            <a:avLst/>
          </a:prstGeom>
        </p:spPr>
      </p:pic>
      <p:pic>
        <p:nvPicPr>
          <p:cNvPr id="14" name="Picture 13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EB5DE7F5-617F-6149-BAB4-0AB60DA3ACF9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2" t="1" r="10004" b="24688"/>
          <a:stretch/>
        </p:blipFill>
        <p:spPr>
          <a:xfrm>
            <a:off x="5682307" y="1808939"/>
            <a:ext cx="1686096" cy="1895294"/>
          </a:xfrm>
          <a:prstGeom prst="ellipse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629564" y="0"/>
            <a:ext cx="458503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solidFill>
                  <a:srgbClr val="00B0F0"/>
                </a:solidFill>
                <a:latin typeface="Franklin Gothic Book" panose="020B0503020102020204" pitchFamily="34" charset="0"/>
              </a:rPr>
              <a:t>ADAC Program Year 7 Annual Meeting 02 Jun 2021</a:t>
            </a:r>
          </a:p>
        </p:txBody>
      </p:sp>
    </p:spTree>
    <p:extLst>
      <p:ext uri="{BB962C8B-B14F-4D97-AF65-F5344CB8AC3E}">
        <p14:creationId xmlns:p14="http://schemas.microsoft.com/office/powerpoint/2010/main" val="4069332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0">
      <a:dk1>
        <a:srgbClr val="E4E8EE"/>
      </a:dk1>
      <a:lt1>
        <a:srgbClr val="222A37"/>
      </a:lt1>
      <a:dk2>
        <a:srgbClr val="E4E8EE"/>
      </a:dk2>
      <a:lt2>
        <a:srgbClr val="222A37"/>
      </a:lt2>
      <a:accent1>
        <a:srgbClr val="2D82A4"/>
      </a:accent1>
      <a:accent2>
        <a:srgbClr val="77C3CB"/>
      </a:accent2>
      <a:accent3>
        <a:srgbClr val="5EB298"/>
      </a:accent3>
      <a:accent4>
        <a:srgbClr val="68787A"/>
      </a:accent4>
      <a:accent5>
        <a:srgbClr val="84ACB6"/>
      </a:accent5>
      <a:accent6>
        <a:srgbClr val="2683C6"/>
      </a:accent6>
      <a:hlink>
        <a:srgbClr val="A9DB66"/>
      </a:hlink>
      <a:folHlink>
        <a:srgbClr val="50771B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33321</TotalTime>
  <Words>2442</Words>
  <Application>Microsoft Office PowerPoint</Application>
  <PresentationFormat>Widescreen</PresentationFormat>
  <Paragraphs>340</Paragraphs>
  <Slides>36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44" baseType="lpstr">
      <vt:lpstr>Arial</vt:lpstr>
      <vt:lpstr>Calibri</vt:lpstr>
      <vt:lpstr>Courier New</vt:lpstr>
      <vt:lpstr>Franklin Gothic Book</vt:lpstr>
      <vt:lpstr>Franklin Gothic Medium Cond</vt:lpstr>
      <vt:lpstr>Libre Franklin</vt:lpstr>
      <vt:lpstr>Times New Roman</vt:lpstr>
      <vt:lpstr>Office Theme</vt:lpstr>
      <vt:lpstr> ADAC Year 7 Annual Meeting ADAC Project Briefing “Photo-enhanced toxicity of dispersed and burned crude oil to Arctic mussels.”</vt:lpstr>
      <vt:lpstr>Photo-enhanced toxicity of dispersed and burned crude oil to Arctic mussels</vt:lpstr>
      <vt:lpstr>Photo-enhanced toxicity of dispersed and burned crude oil to arctic mussels: Description and Baseline</vt:lpstr>
      <vt:lpstr>PowerPoint Presentation</vt:lpstr>
      <vt:lpstr>Photo-enhanced toxicity of dispersed and burned crude oil to arctic mussels: Relevance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Arctic Mussels Phase 3: Metabolomics</vt:lpstr>
      <vt:lpstr>Arctic Mussels Phase 3: Metabolomics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Arctic Mussels:  Schedule and Metrics</vt:lpstr>
      <vt:lpstr>Arctic Mussels:  Key Accomplishments</vt:lpstr>
      <vt:lpstr>Arctic Mussels: Transition Plans</vt:lpstr>
      <vt:lpstr>Ready for questions</vt:lpstr>
    </vt:vector>
  </TitlesOfParts>
  <Company>Univeristy of Alaska Anchorage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Jeffrey A Kee</dc:creator>
  <cp:lastModifiedBy>Patrick Tomco</cp:lastModifiedBy>
  <cp:revision>316</cp:revision>
  <cp:lastPrinted>2018-08-30T21:44:35Z</cp:lastPrinted>
  <dcterms:created xsi:type="dcterms:W3CDTF">2018-01-03T22:04:18Z</dcterms:created>
  <dcterms:modified xsi:type="dcterms:W3CDTF">2021-09-23T20:10:54Z</dcterms:modified>
</cp:coreProperties>
</file>